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Sp.5 I hvilken grad overholder dit barn følgende kostanbefalinger?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(n=1006)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932489996127532"/>
          <c:y val="9.4979118176265698E-2"/>
          <c:w val="0.77588690245686498"/>
          <c:h val="0.80696016771488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til grafer'!$C$23</c:f>
              <c:strCache>
                <c:ptCount val="1"/>
                <c:pt idx="0">
                  <c:v>Slet ikke (1)</c:v>
                </c:pt>
              </c:strCache>
            </c:strRef>
          </c:tx>
          <c:spPr>
            <a:solidFill>
              <a:srgbClr val="B3221D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983162837178785E-3"/>
                  <c:y val="6.21837438427729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448087431693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grafer'!$C$24:$C$27</c:f>
              <c:numCache>
                <c:formatCode>0%</c:formatCode>
                <c:ptCount val="4"/>
                <c:pt idx="0">
                  <c:v>0.02</c:v>
                </c:pt>
                <c:pt idx="1">
                  <c:v>0.12</c:v>
                </c:pt>
                <c:pt idx="2">
                  <c:v>0.01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'Data til grafer'!$D$23</c:f>
              <c:strCache>
                <c:ptCount val="1"/>
                <c:pt idx="0">
                  <c:v>I mindre grad (2)</c:v>
                </c:pt>
              </c:strCache>
            </c:strRef>
          </c:tx>
          <c:spPr>
            <a:solidFill>
              <a:srgbClr val="F15752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3224043715846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grafer'!$D$24:$D$27</c:f>
              <c:numCache>
                <c:formatCode>0%</c:formatCode>
                <c:ptCount val="4"/>
                <c:pt idx="0">
                  <c:v>0.03</c:v>
                </c:pt>
                <c:pt idx="1">
                  <c:v>0.3</c:v>
                </c:pt>
                <c:pt idx="2">
                  <c:v>0.09</c:v>
                </c:pt>
                <c:pt idx="3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'Data til grafer'!$E$23</c:f>
              <c:strCache>
                <c:ptCount val="1"/>
                <c:pt idx="0">
                  <c:v>I nogen grad (3)</c:v>
                </c:pt>
              </c:strCache>
            </c:strRef>
          </c:tx>
          <c:spPr>
            <a:solidFill>
              <a:srgbClr val="FFF150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grafer'!$E$24:$E$27</c:f>
              <c:numCache>
                <c:formatCode>0%</c:formatCode>
                <c:ptCount val="4"/>
                <c:pt idx="0">
                  <c:v>0.17</c:v>
                </c:pt>
                <c:pt idx="1">
                  <c:v>0.34</c:v>
                </c:pt>
                <c:pt idx="2">
                  <c:v>0.44</c:v>
                </c:pt>
                <c:pt idx="3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'Data til grafer'!$F$23</c:f>
              <c:strCache>
                <c:ptCount val="1"/>
                <c:pt idx="0">
                  <c:v>I høj grad (4)</c:v>
                </c:pt>
              </c:strCache>
            </c:strRef>
          </c:tx>
          <c:spPr>
            <a:solidFill>
              <a:srgbClr val="A9D94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grafer'!$F$24:$F$27</c:f>
              <c:numCache>
                <c:formatCode>0%</c:formatCode>
                <c:ptCount val="4"/>
                <c:pt idx="0">
                  <c:v>0.36</c:v>
                </c:pt>
                <c:pt idx="1">
                  <c:v>0.15</c:v>
                </c:pt>
                <c:pt idx="2">
                  <c:v>0.28000000000000003</c:v>
                </c:pt>
                <c:pt idx="3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'Data til grafer'!$G$23</c:f>
              <c:strCache>
                <c:ptCount val="1"/>
                <c:pt idx="0">
                  <c:v>I meget høj grad (5)</c:v>
                </c:pt>
              </c:strCache>
            </c:strRef>
          </c:tx>
          <c:spPr>
            <a:solidFill>
              <a:srgbClr val="6E9C1A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grafer'!$G$24:$G$27</c:f>
              <c:numCache>
                <c:formatCode>0%</c:formatCode>
                <c:ptCount val="4"/>
                <c:pt idx="0">
                  <c:v>0.41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0.2</c:v>
                </c:pt>
              </c:numCache>
            </c:numRef>
          </c:val>
        </c:ser>
        <c:ser>
          <c:idx val="5"/>
          <c:order val="5"/>
          <c:tx>
            <c:strRef>
              <c:f>'Data til grafer'!$H$23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A7A9AC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grafer'!$B$24:$B$27</c:f>
              <c:strCache>
                <c:ptCount val="4"/>
                <c:pt idx="0">
                  <c:v>Frugt og grønt hver dag</c:v>
                </c:pt>
                <c:pt idx="1">
                  <c:v>Fisk to gange om ugen</c:v>
                </c:pt>
                <c:pt idx="2">
                  <c:v>Begrænset sukkerindtag</c:v>
                </c:pt>
                <c:pt idx="3">
                  <c:v>Mange fuldkornsprodukter</c:v>
                </c:pt>
              </c:strCache>
            </c:strRef>
          </c:cat>
          <c:val>
            <c:numRef>
              <c:f>'Data til grafer'!$H$24:$H$27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</c:ser>
        <c:ser>
          <c:idx val="6"/>
          <c:order val="6"/>
          <c:tx>
            <c:v>Mean</c:v>
          </c:tx>
          <c:invertIfNegative val="0"/>
          <c:dLbls>
            <c:dLbl>
              <c:idx val="0"/>
              <c:layout>
                <c:manualLayout>
                  <c:x val="-1.0756852114797125E-7"/>
                  <c:y val="3.6688126248369896E-2"/>
                </c:manualLayout>
              </c:layout>
              <c:tx>
                <c:rich>
                  <a:bodyPr/>
                  <a:lstStyle/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Gennemsnit</a:t>
                    </a:r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
4,13</a:t>
                    </a:r>
                  </a:p>
                </c:rich>
              </c:tx>
              <c:numFmt formatCode="0.00" sourceLinked="0"/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strRef>
                  <c:f>'Data til grafer'!$I$25</c:f>
                  <c:strCache>
                    <c:ptCount val="1"/>
                    <c:pt idx="0">
                      <c:v>2,75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strRef>
                  <c:f>'Data til grafer'!$I$26</c:f>
                  <c:strCache>
                    <c:ptCount val="1"/>
                    <c:pt idx="0">
                      <c:v>3,49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tx>
                <c:strRef>
                  <c:f>'Data til grafer'!$I$27</c:f>
                  <c:strCache>
                    <c:ptCount val="1"/>
                    <c:pt idx="0">
                      <c:v>3,67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13664"/>
        <c:axId val="38519552"/>
      </c:barChart>
      <c:catAx>
        <c:axId val="385136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38519552"/>
        <c:crosses val="autoZero"/>
        <c:auto val="1"/>
        <c:lblAlgn val="ctr"/>
        <c:lblOffset val="100"/>
        <c:noMultiLvlLbl val="0"/>
      </c:catAx>
      <c:valAx>
        <c:axId val="3851955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38513664"/>
        <c:crosses val="max"/>
        <c:crossBetween val="between"/>
        <c:majorUnit val="0.1"/>
      </c:valAx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1.2295081967213115E-2"/>
          <c:y val="0.95164941646445134"/>
          <c:w val="0.97267759562841527"/>
          <c:h val="3.5771967183347367E-2"/>
        </c:manualLayout>
      </c:layout>
      <c:overlay val="0"/>
      <c:spPr>
        <a:noFill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6BB6EA-B4BE-4ABB-9929-C50BD92608A0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51148170"/>
              </p:ext>
            </p:extLst>
          </p:nvPr>
        </p:nvGraphicFramePr>
        <p:xfrm>
          <a:off x="0" y="1052513"/>
          <a:ext cx="914399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7154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26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DK_master_PPT_temp_97-2003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4</cp:revision>
  <cp:lastPrinted>2013-04-18T12:51:00Z</cp:lastPrinted>
  <dcterms:created xsi:type="dcterms:W3CDTF">2013-04-18T12:32:39Z</dcterms:created>
  <dcterms:modified xsi:type="dcterms:W3CDTF">2013-06-24T12:49:42Z</dcterms:modified>
</cp:coreProperties>
</file>