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81" r:id="rId2"/>
    <p:sldId id="282" r:id="rId3"/>
  </p:sldIdLst>
  <p:sldSz cx="9144000" cy="6858000" type="screen4x3"/>
  <p:notesSz cx="6797675" cy="9926638"/>
  <p:defaultTextStyle>
    <a:defPPr>
      <a:defRPr lang="da-DK"/>
    </a:defPPr>
    <a:lvl1pPr algn="l" defTabSz="9826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90538" indent="-33338" algn="l" defTabSz="9826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82663" indent="-68263" algn="l" defTabSz="9826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74788" indent="-103188" algn="l" defTabSz="9826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66913" indent="-138113" algn="l" defTabSz="9826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D27"/>
    <a:srgbClr val="A7A9AC"/>
    <a:srgbClr val="CFBCCF"/>
    <a:srgbClr val="885788"/>
    <a:srgbClr val="F2F5A4"/>
    <a:srgbClr val="DEE705"/>
    <a:srgbClr val="98C1DD"/>
    <a:srgbClr val="117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37" autoAdjust="0"/>
    <p:restoredTop sz="94649" autoAdjust="0"/>
  </p:normalViewPr>
  <p:slideViewPr>
    <p:cSldViewPr>
      <p:cViewPr>
        <p:scale>
          <a:sx n="110" d="100"/>
          <a:sy n="110" d="100"/>
        </p:scale>
        <p:origin x="-3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yougov.local\YG-Nordic\Clients-DK\Mannov\Ordrer\DK2013-19366%20B&#248;rn%20og%20sundhed\Grafer\Grafer%20-%20D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yougov.local\YG-Nordic\Clients-DK\Mannov\Ordrer\DK2013-19366%20B&#248;rn%20og%20sundhed\Grafer\Grafer%20-%20D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/>
                <a:ea typeface="Arial"/>
                <a:cs typeface="Arial"/>
              </a:defRPr>
            </a:pPr>
            <a:r>
              <a:rPr lang="da-DK" sz="1200" b="1" i="0" u="none" strike="noStrike" baseline="0">
                <a:effectLst/>
              </a:rPr>
              <a:t>Sp.6a I hvilken grad synes du, at dit barn får nok sund mad?</a:t>
            </a:r>
          </a:p>
          <a:p>
            <a:pPr>
              <a:defRPr>
                <a:latin typeface="Arial"/>
                <a:ea typeface="Arial"/>
                <a:cs typeface="Arial"/>
              </a:defRPr>
            </a:pPr>
            <a:r>
              <a:rPr lang="da-DK" sz="1000" b="0" i="0" u="none" strike="noStrike" baseline="0">
                <a:effectLst/>
              </a:rPr>
              <a:t>Base: (n=1006)</a:t>
            </a:r>
            <a:endParaRPr lang="da-DK" sz="1000" b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3ACAF"/>
            </a:solidFill>
            <a:ln w="25400"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grafer'!$A$34:$A$39</c:f>
              <c:strCache>
                <c:ptCount val="6"/>
                <c:pt idx="0">
                  <c:v>Slet ikke (1)</c:v>
                </c:pt>
                <c:pt idx="1">
                  <c:v>I mindre grad (2)</c:v>
                </c:pt>
                <c:pt idx="2">
                  <c:v>I nogen grad (3)</c:v>
                </c:pt>
                <c:pt idx="3">
                  <c:v>I høj grad (4)</c:v>
                </c:pt>
                <c:pt idx="4">
                  <c:v>I meget høj grad (5)</c:v>
                </c:pt>
                <c:pt idx="5">
                  <c:v>Ved ikke</c:v>
                </c:pt>
              </c:strCache>
            </c:strRef>
          </c:cat>
          <c:val>
            <c:numRef>
              <c:f>'Data til grafer'!$B$34:$B$39</c:f>
              <c:numCache>
                <c:formatCode>0%</c:formatCode>
                <c:ptCount val="6"/>
                <c:pt idx="0">
                  <c:v>0</c:v>
                </c:pt>
                <c:pt idx="1">
                  <c:v>0.04</c:v>
                </c:pt>
                <c:pt idx="2">
                  <c:v>0.33</c:v>
                </c:pt>
                <c:pt idx="3">
                  <c:v>0.47</c:v>
                </c:pt>
                <c:pt idx="4">
                  <c:v>0.15</c:v>
                </c:pt>
                <c:pt idx="5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7"/>
        <c:axId val="261268608"/>
        <c:axId val="261270144"/>
      </c:barChart>
      <c:catAx>
        <c:axId val="2612686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261270144"/>
        <c:crosses val="autoZero"/>
        <c:auto val="1"/>
        <c:lblAlgn val="ctr"/>
        <c:lblOffset val="100"/>
        <c:noMultiLvlLbl val="0"/>
      </c:catAx>
      <c:valAx>
        <c:axId val="261270144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261268608"/>
        <c:crosses val="autoZero"/>
        <c:crossBetween val="between"/>
        <c:majorUnit val="0.1"/>
      </c:valAx>
    </c:plotArea>
    <c:plotVisOnly val="1"/>
    <c:dispBlanksAs val="gap"/>
    <c:showDLblsOverMax val="0"/>
  </c:chart>
  <c:spPr>
    <a:noFill/>
    <a:ln w="9525"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/>
                <a:ea typeface="Arial"/>
                <a:cs typeface="Arial"/>
              </a:defRPr>
            </a:pPr>
            <a:r>
              <a:rPr lang="da-DK" sz="1200"/>
              <a:t>Sp.6b Hvorfor får dit barn ikke nok sund mad?</a:t>
            </a:r>
          </a:p>
          <a:p>
            <a:pPr>
              <a:defRPr>
                <a:latin typeface="Arial"/>
                <a:ea typeface="Arial"/>
                <a:cs typeface="Arial"/>
              </a:defRPr>
            </a:pPr>
            <a:r>
              <a:rPr lang="da-DK" sz="1000" b="0"/>
              <a:t>Base: Mener ikke barnet får nok mad (n=42)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53ACAF"/>
            </a:solidFill>
            <a:ln w="25400"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grafer'!$A$48:$A$53</c:f>
              <c:strCache>
                <c:ptCount val="6"/>
                <c:pt idx="0">
                  <c:v>Barnet er kræsent</c:v>
                </c:pt>
                <c:pt idx="1">
                  <c:v>Jeg har ikke tid til at lave sund mad</c:v>
                </c:pt>
                <c:pt idx="2">
                  <c:v>Sund mad er for dyr</c:v>
                </c:pt>
                <c:pt idx="3">
                  <c:v>Det interesserer mig ikke</c:v>
                </c:pt>
                <c:pt idx="4">
                  <c:v>Andet</c:v>
                </c:pt>
                <c:pt idx="5">
                  <c:v>Ved ikke</c:v>
                </c:pt>
              </c:strCache>
            </c:strRef>
          </c:cat>
          <c:val>
            <c:numRef>
              <c:f>'Data til grafer'!$B$48:$B$53</c:f>
              <c:numCache>
                <c:formatCode>0%</c:formatCode>
                <c:ptCount val="6"/>
                <c:pt idx="0">
                  <c:v>0.71</c:v>
                </c:pt>
                <c:pt idx="1">
                  <c:v>0.21</c:v>
                </c:pt>
                <c:pt idx="2">
                  <c:v>0.14000000000000001</c:v>
                </c:pt>
                <c:pt idx="3">
                  <c:v>0.1</c:v>
                </c:pt>
                <c:pt idx="4">
                  <c:v>0.19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1905408"/>
        <c:axId val="261915392"/>
      </c:barChart>
      <c:catAx>
        <c:axId val="261905408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261915392"/>
        <c:crosses val="autoZero"/>
        <c:auto val="1"/>
        <c:lblAlgn val="ctr"/>
        <c:lblOffset val="100"/>
        <c:noMultiLvlLbl val="0"/>
      </c:catAx>
      <c:valAx>
        <c:axId val="261915392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261905408"/>
        <c:crosses val="max"/>
        <c:crossBetween val="between"/>
        <c:majorUnit val="0.1"/>
      </c:valAx>
    </c:plotArea>
    <c:plotVisOnly val="1"/>
    <c:dispBlanksAs val="gap"/>
    <c:showDLblsOverMax val="0"/>
  </c:chart>
  <c:spPr>
    <a:noFill/>
    <a:ln w="9525"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0.55738</cdr:x>
      <cdr:y>0.29717</cdr:y>
    </cdr:from>
    <cdr:to>
      <cdr:x>0.5584</cdr:x>
      <cdr:y>0.9434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5181600" y="1800225"/>
          <a:ext cx="9525" cy="39147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0.55533</cdr:x>
      <cdr:y>0.29245</cdr:y>
    </cdr:from>
    <cdr:to>
      <cdr:x>0.70389</cdr:x>
      <cdr:y>0.35063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162550" y="1771650"/>
          <a:ext cx="1381125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a-DK" sz="1000">
              <a:latin typeface="Arial" pitchFamily="34" charset="0"/>
              <a:cs typeface="Arial" pitchFamily="34" charset="0"/>
            </a:rPr>
            <a:t>Gns.: 3,72</a:t>
          </a:r>
        </a:p>
      </cdr:txBody>
    </cdr:sp>
  </cdr:relSizeAnchor>
  <cdr:relSizeAnchor xmlns:cdr="http://schemas.openxmlformats.org/drawingml/2006/chartDrawing">
    <cdr:from>
      <cdr:x>0.56455</cdr:x>
      <cdr:y>0.48506</cdr:y>
    </cdr:from>
    <cdr:to>
      <cdr:x>0.78484</cdr:x>
      <cdr:y>0.50943</cdr:y>
    </cdr:to>
    <cdr:sp macro="" textlink="">
      <cdr:nvSpPr>
        <cdr:cNvPr id="5" name="Left Brace 4"/>
        <cdr:cNvSpPr/>
      </cdr:nvSpPr>
      <cdr:spPr>
        <a:xfrm xmlns:a="http://schemas.openxmlformats.org/drawingml/2006/main" rot="5400000">
          <a:off x="6198394" y="1988347"/>
          <a:ext cx="147635" cy="2047876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a-DK"/>
        </a:p>
      </cdr:txBody>
    </cdr:sp>
  </cdr:relSizeAnchor>
  <cdr:relSizeAnchor xmlns:cdr="http://schemas.openxmlformats.org/drawingml/2006/chartDrawing">
    <cdr:from>
      <cdr:x>0.58128</cdr:x>
      <cdr:y>0.4392</cdr:y>
    </cdr:from>
    <cdr:to>
      <cdr:x>0.76639</cdr:x>
      <cdr:y>0.4827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403850" y="2660651"/>
          <a:ext cx="1720849" cy="263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a-DK" sz="1000">
              <a:latin typeface="Arial" pitchFamily="34" charset="0"/>
              <a:cs typeface="Arial" pitchFamily="34" charset="0"/>
            </a:rPr>
            <a:t>Top</a:t>
          </a:r>
          <a:r>
            <a:rPr lang="da-DK" sz="1000" baseline="0">
              <a:latin typeface="Arial" pitchFamily="34" charset="0"/>
              <a:cs typeface="Arial" pitchFamily="34" charset="0"/>
            </a:rPr>
            <a:t> box</a:t>
          </a:r>
          <a:r>
            <a:rPr lang="da-DK" sz="1000">
              <a:latin typeface="Arial" pitchFamily="34" charset="0"/>
              <a:cs typeface="Arial" pitchFamily="34" charset="0"/>
            </a:rPr>
            <a:t>: 62%</a:t>
          </a:r>
        </a:p>
      </cdr:txBody>
    </cdr:sp>
  </cdr:relSizeAnchor>
  <cdr:relSizeAnchor xmlns:cdr="http://schemas.openxmlformats.org/drawingml/2006/chartDrawing">
    <cdr:from>
      <cdr:x>0.106</cdr:x>
      <cdr:y>0.83697</cdr:y>
    </cdr:from>
    <cdr:to>
      <cdr:x>0.32629</cdr:x>
      <cdr:y>0.86134</cdr:y>
    </cdr:to>
    <cdr:sp macro="" textlink="">
      <cdr:nvSpPr>
        <cdr:cNvPr id="7" name="Left Brace 6"/>
        <cdr:cNvSpPr/>
      </cdr:nvSpPr>
      <cdr:spPr>
        <a:xfrm xmlns:a="http://schemas.openxmlformats.org/drawingml/2006/main" rot="5400000">
          <a:off x="1715168" y="3192678"/>
          <a:ext cx="117571" cy="1808003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a-DK"/>
        </a:p>
      </cdr:txBody>
    </cdr:sp>
  </cdr:relSizeAnchor>
  <cdr:relSizeAnchor xmlns:cdr="http://schemas.openxmlformats.org/drawingml/2006/chartDrawing">
    <cdr:from>
      <cdr:x>0.12274</cdr:x>
      <cdr:y>0.79111</cdr:y>
    </cdr:from>
    <cdr:to>
      <cdr:x>0.30785</cdr:x>
      <cdr:y>0.83461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007343" y="3816647"/>
          <a:ext cx="1519268" cy="209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a-DK" sz="1000" baseline="0" dirty="0">
              <a:latin typeface="Arial" pitchFamily="34" charset="0"/>
              <a:cs typeface="Arial" pitchFamily="34" charset="0"/>
            </a:rPr>
            <a:t>Bottom box</a:t>
          </a:r>
          <a:r>
            <a:rPr lang="da-DK" sz="1000" dirty="0">
              <a:latin typeface="Arial" pitchFamily="34" charset="0"/>
              <a:cs typeface="Arial" pitchFamily="34" charset="0"/>
            </a:rPr>
            <a:t>: 4%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l" defTabSz="982655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r" defTabSz="98265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A46C5B-FB98-4C77-9302-2521D5932E96}" type="datetimeFigureOut">
              <a:rPr lang="da-DK"/>
              <a:pPr>
                <a:defRPr/>
              </a:pPr>
              <a:t>24-06-2013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l" defTabSz="982655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r" defTabSz="98265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B7FBE40-91F1-421F-9BC3-7EBB9C3BE515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4069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l" defTabSz="982655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r" defTabSz="98265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9513E0C-0D74-4447-9508-632F2DEAF323}" type="datetimeFigureOut">
              <a:rPr lang="da-DK"/>
              <a:pPr>
                <a:defRPr/>
              </a:pPr>
              <a:t>24-06-2013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6" tIns="45701" rIns="91406" bIns="45701" rtlCol="0" anchor="ctr"/>
          <a:lstStyle/>
          <a:p>
            <a:pPr lvl="0"/>
            <a:endParaRPr lang="da-DK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5" y="4715192"/>
            <a:ext cx="5437506" cy="4466274"/>
          </a:xfrm>
          <a:prstGeom prst="rect">
            <a:avLst/>
          </a:prstGeom>
        </p:spPr>
        <p:txBody>
          <a:bodyPr vert="horz" lIns="91406" tIns="45701" rIns="91406" bIns="4570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l" defTabSz="982655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r" defTabSz="98265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D2337A3-CA2C-4582-8D85-E50C2EBBA4B1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6473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8420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92100" algn="l" defTabSz="58420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84200" algn="l" defTabSz="58420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77888" algn="l" defTabSz="58420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69988" algn="l" defTabSz="58420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63497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56197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48896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341596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4763"/>
            <a:ext cx="9144000" cy="6856412"/>
            <a:chOff x="0" y="381"/>
            <a:chExt cx="9144000" cy="6857238"/>
          </a:xfrm>
        </p:grpSpPr>
        <p:pic>
          <p:nvPicPr>
            <p:cNvPr id="5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"/>
              <a:ext cx="9144000" cy="685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708982"/>
              <a:ext cx="9144000" cy="1440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840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/>
            </a:p>
          </p:txBody>
        </p:sp>
      </p:grpSp>
      <p:pic>
        <p:nvPicPr>
          <p:cNvPr id="8" name="Picture 7" descr="X:\Marketing\YouGov logos\logos YouGov\Jpgs_rgb\10 YouGov with Brand Line (Vertical)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r="6549"/>
          <a:stretch>
            <a:fillRect/>
          </a:stretch>
        </p:blipFill>
        <p:spPr bwMode="auto">
          <a:xfrm>
            <a:off x="5867400" y="3135313"/>
            <a:ext cx="3048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3501008"/>
            <a:ext cx="5904656" cy="288032"/>
          </a:xfrm>
          <a:prstGeom prst="rect">
            <a:avLst/>
          </a:prstGeom>
        </p:spPr>
        <p:txBody>
          <a:bodyPr/>
          <a:lstStyle>
            <a:lvl1pPr algn="ctr">
              <a:defRPr i="1" baseline="0">
                <a:solidFill>
                  <a:srgbClr val="EE2D27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2996952"/>
            <a:ext cx="5904656" cy="504056"/>
          </a:xfrm>
        </p:spPr>
        <p:txBody>
          <a:bodyPr>
            <a:normAutofit/>
          </a:bodyPr>
          <a:lstStyle>
            <a:lvl1pPr algn="ctr">
              <a:defRPr sz="2200" b="1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07538079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chart - Com box bottom and bo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539750" y="5229225"/>
            <a:ext cx="3895725" cy="720725"/>
          </a:xfrm>
          <a:prstGeom prst="wedgeRoundRectCallout">
            <a:avLst>
              <a:gd name="adj1" fmla="val -12"/>
              <a:gd name="adj2" fmla="val -97555"/>
              <a:gd name="adj3" fmla="val 16667"/>
            </a:avLst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033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Rounded Rectangular Callout 6"/>
          <p:cNvSpPr/>
          <p:nvPr/>
        </p:nvSpPr>
        <p:spPr>
          <a:xfrm>
            <a:off x="4716463" y="5229225"/>
            <a:ext cx="3895725" cy="720725"/>
          </a:xfrm>
          <a:prstGeom prst="wedgeRoundRectCallout">
            <a:avLst>
              <a:gd name="adj1" fmla="val 1455"/>
              <a:gd name="adj2" fmla="val -97555"/>
              <a:gd name="adj3" fmla="val 16667"/>
            </a:avLst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033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4"/>
          </p:nvPr>
        </p:nvSpPr>
        <p:spPr>
          <a:xfrm>
            <a:off x="467545" y="1051769"/>
            <a:ext cx="8208000" cy="1081087"/>
          </a:xfrm>
          <a:prstGeom prst="rect">
            <a:avLst/>
          </a:prstGeom>
          <a:solidFill>
            <a:srgbClr val="EE2D27"/>
          </a:solidFill>
        </p:spPr>
        <p:txBody>
          <a:bodyPr numCol="3"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69081" y="2276475"/>
            <a:ext cx="8207375" cy="280828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3C351-26E0-4522-872E-860DB03A780B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3CD411F3-6844-423D-8DD0-E8171DDCEE1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81111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974" y="1052736"/>
            <a:ext cx="3961010" cy="48245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717231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F1846-9E3E-47D2-9B72-83F7BACF519A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F5AD407E-D8B0-4A51-8FA8-1F024E58BEB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345861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7544" y="1052736"/>
            <a:ext cx="5904656" cy="48245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6516216" y="1052736"/>
            <a:ext cx="2160240" cy="4824536"/>
          </a:xfrm>
          <a:prstGeom prst="rect">
            <a:avLst/>
          </a:prstGeom>
          <a:solidFill>
            <a:srgbClr val="EE2D27"/>
          </a:solidFill>
        </p:spPr>
        <p:txBody>
          <a:bodyPr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E1EDA-5ADC-4DCD-A16D-04092938ECDE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B4EAA4C8-FADD-41DA-A8E6-213D54A3891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465620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 box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771800" y="1052736"/>
            <a:ext cx="5904000" cy="48245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67544" y="1052736"/>
            <a:ext cx="2160240" cy="4824536"/>
          </a:xfrm>
          <a:prstGeom prst="rect">
            <a:avLst/>
          </a:prstGeom>
          <a:solidFill>
            <a:srgbClr val="EE2D27"/>
          </a:solidFill>
        </p:spPr>
        <p:txBody>
          <a:bodyPr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9823F-435B-4BD5-9289-B13D72BB93BE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6085C2F0-AB8E-4A9F-83C4-7697C79DB87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642074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974" y="1052736"/>
            <a:ext cx="3961010" cy="30243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716016" y="1052736"/>
            <a:ext cx="3960440" cy="30243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4"/>
          </p:nvPr>
        </p:nvSpPr>
        <p:spPr>
          <a:xfrm>
            <a:off x="441146" y="4221088"/>
            <a:ext cx="3960000" cy="1656184"/>
          </a:xfrm>
          <a:prstGeom prst="rect">
            <a:avLst/>
          </a:prstGeom>
          <a:solidFill>
            <a:srgbClr val="EE2D27"/>
          </a:solidFill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4716015" y="4221088"/>
            <a:ext cx="3960441" cy="1656184"/>
          </a:xfrm>
          <a:prstGeom prst="rect">
            <a:avLst/>
          </a:prstGeom>
          <a:solidFill>
            <a:srgbClr val="EE2D27"/>
          </a:solidFill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3D1C1-A1A9-446A-890D-D0D002FAABB7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799E6E39-4AB7-46DA-94BF-C7A575E13F0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497657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974" y="1052736"/>
            <a:ext cx="3961010" cy="4896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716016" y="1052736"/>
            <a:ext cx="3960440" cy="4896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F4561-5F6D-4793-B218-9AB382C4C77B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188FF462-6CF2-4E51-BD33-3B83CA5FD27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041692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7"/>
          </p:nvPr>
        </p:nvSpPr>
        <p:spPr>
          <a:xfrm>
            <a:off x="469081" y="1052513"/>
            <a:ext cx="8207375" cy="482441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da-DK" noProof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DCC22-C919-42D9-89A4-45D152D4F402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44467004-F58C-4298-B4A8-49A85646CDA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959868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7545" y="4868864"/>
            <a:ext cx="8208000" cy="1081087"/>
          </a:xfrm>
          <a:prstGeom prst="rect">
            <a:avLst/>
          </a:prstGeom>
          <a:solidFill>
            <a:srgbClr val="EE2D27"/>
          </a:solidFill>
        </p:spPr>
        <p:txBody>
          <a:bodyPr numCol="3"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469081" y="1052513"/>
            <a:ext cx="8207375" cy="367188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BF2A8-6B3F-4F2D-8BAF-2021EBE4E87D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1E1C961A-BE65-4DA6-8D11-6538C6765CE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751974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6516216" y="1052736"/>
            <a:ext cx="2160240" cy="4824536"/>
          </a:xfrm>
          <a:prstGeom prst="rect">
            <a:avLst/>
          </a:prstGeom>
          <a:solidFill>
            <a:srgbClr val="EE2D27"/>
          </a:solidFill>
        </p:spPr>
        <p:txBody>
          <a:bodyPr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468288" y="1052513"/>
            <a:ext cx="5903912" cy="482441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64750-E809-4F31-AD08-586F7AF59917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7A848D37-594E-42BA-8CC3-BC1B1BD086C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142895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 box left - 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67544" y="1052736"/>
            <a:ext cx="2160240" cy="4824536"/>
          </a:xfrm>
          <a:prstGeom prst="rect">
            <a:avLst/>
          </a:prstGeom>
          <a:solidFill>
            <a:srgbClr val="EE2D27"/>
          </a:solidFill>
        </p:spPr>
        <p:txBody>
          <a:bodyPr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2772543" y="1052513"/>
            <a:ext cx="5903913" cy="482441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66E11-7DEE-4BDB-87D0-5B0A39ED34F9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5BD50512-E004-419B-88B0-835CA16C582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628169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7544" y="1052736"/>
            <a:ext cx="8208000" cy="48245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ED4AF-BAFE-4F19-A2C7-93BD8940FC55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68D3AFB5-2054-46A4-8452-C5217167F15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481098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 w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716463" y="4869160"/>
            <a:ext cx="3960000" cy="1008783"/>
          </a:xfrm>
          <a:prstGeom prst="rect">
            <a:avLst/>
          </a:prstGeom>
          <a:solidFill>
            <a:srgbClr val="EE2D27"/>
          </a:solidFill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16463" y="1053530"/>
            <a:ext cx="3960000" cy="359960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93C47-C0DA-43CA-A6D8-8996204FF42B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5D4879D8-83C0-4EE6-ADE1-39434647FEF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935588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16463" y="1053530"/>
            <a:ext cx="3960000" cy="48244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216EB-F6DC-4D52-A414-995A2FB87FA1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812C1F4F-231D-4F05-8406-0EC9C1F8466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32338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68313" y="1052736"/>
            <a:ext cx="8208000" cy="48244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67DF6-52A1-41DF-A85E-51960AB9EE11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D18FA2F9-9A27-4529-899E-F84DFEB827C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514081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icture with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68313" y="1052736"/>
            <a:ext cx="8208000" cy="37021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67545" y="4868864"/>
            <a:ext cx="8208000" cy="1081087"/>
          </a:xfrm>
          <a:prstGeom prst="rect">
            <a:avLst/>
          </a:prstGeom>
          <a:solidFill>
            <a:srgbClr val="EE2D27"/>
          </a:solidFill>
        </p:spPr>
        <p:txBody>
          <a:bodyPr numCol="3"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46E2-E3AE-4DF0-A1BA-040CB7A4F81E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DC3737ED-1670-4F0A-9AE8-BE3A1994C28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334804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132000" y="1989000"/>
            <a:ext cx="2880000" cy="2880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723C-85B8-4DA8-B9D3-D86EA0719E75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7A0C51A4-5BDF-46E5-8E86-AF7291A86E0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201718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89138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3F6D0-939E-4070-A51C-D34D86C0954A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D9FB6B91-410A-43AC-B921-2A2DDF38E5C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325527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0" y="381"/>
            <a:chExt cx="9144000" cy="6857238"/>
          </a:xfrm>
        </p:grpSpPr>
        <p:pic>
          <p:nvPicPr>
            <p:cNvPr id="4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"/>
              <a:ext cx="9144000" cy="685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0" y="2708355"/>
              <a:ext cx="9144000" cy="1441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840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/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42492" y="3176972"/>
            <a:ext cx="6059016" cy="504056"/>
          </a:xfrm>
        </p:spPr>
        <p:txBody>
          <a:bodyPr>
            <a:normAutofit/>
          </a:bodyPr>
          <a:lstStyle>
            <a:lvl1pPr algn="ctr"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0903817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de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6088"/>
            <a:ext cx="91440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40" tIns="29270" rIns="58540" bIns="29270" anchor="ctr"/>
          <a:lstStyle/>
          <a:p>
            <a:pPr algn="ctr" defTabSz="984033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3501008"/>
            <a:ext cx="8640960" cy="288032"/>
          </a:xfrm>
          <a:prstGeom prst="rect">
            <a:avLst/>
          </a:prstGeom>
        </p:spPr>
        <p:txBody>
          <a:bodyPr/>
          <a:lstStyle>
            <a:lvl1pPr algn="ctr">
              <a:defRPr i="1" baseline="0">
                <a:solidFill>
                  <a:srgbClr val="EE2D27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2996952"/>
            <a:ext cx="8640960" cy="504056"/>
          </a:xfrm>
        </p:spPr>
        <p:txBody>
          <a:bodyPr>
            <a:normAutofit/>
          </a:bodyPr>
          <a:lstStyle>
            <a:lvl1pPr algn="ctr">
              <a:defRPr sz="2200" b="1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88005670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69081" y="1052513"/>
            <a:ext cx="820737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D6AC8-3D08-44C9-B875-C3B2CA511E9C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B78DE42D-95FC-4C3E-B261-3CA52780192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82388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Chart right w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715446" y="1052736"/>
            <a:ext cx="3960000" cy="35591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716463" y="4869160"/>
            <a:ext cx="3960000" cy="1008783"/>
          </a:xfrm>
          <a:prstGeom prst="rect">
            <a:avLst/>
          </a:prstGeom>
          <a:solidFill>
            <a:srgbClr val="EE2D27"/>
          </a:solidFill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82BF-7C26-4990-BC59-94272D3EC81D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BFE1694D-C3D2-483B-BB04-293CFEE6D5A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389425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715446" y="1052736"/>
            <a:ext cx="3960000" cy="48245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366D4-F7C1-44C7-B539-25708A937BC4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B94165CC-E474-4A3D-9401-F6A5C9F15CF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119876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4717231" y="1052736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79651-A1C2-46F7-908C-3213566D6E5A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83567E13-AC1B-4238-87C1-D32B5E8E8F2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97301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wo Char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715446" y="1052736"/>
            <a:ext cx="3960000" cy="23762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716016" y="3501008"/>
            <a:ext cx="3960000" cy="23762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FF3B4-6164-4806-B761-D8EB5782E3BC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F2CCFDC1-6D71-486D-B578-91559B3F48D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252870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7544" y="1052736"/>
            <a:ext cx="8208000" cy="367240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7545" y="4868864"/>
            <a:ext cx="8208000" cy="1081087"/>
          </a:xfrm>
          <a:prstGeom prst="rect">
            <a:avLst/>
          </a:prstGeom>
          <a:solidFill>
            <a:srgbClr val="EE2D27"/>
          </a:solidFill>
        </p:spPr>
        <p:txBody>
          <a:bodyPr numCol="3"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08E2-EEF8-419F-BFE3-1157FB86613B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8A9B74C4-306D-42EA-8DFF-21530AF1296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699149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40" tIns="29270" rIns="58540" bIns="29270" anchor="ctr"/>
          <a:lstStyle/>
          <a:p>
            <a:pPr algn="ctr" defTabSz="984033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027" name="Title Placeholder 18"/>
          <p:cNvSpPr>
            <a:spLocks noGrp="1"/>
          </p:cNvSpPr>
          <p:nvPr>
            <p:ph type="title"/>
          </p:nvPr>
        </p:nvSpPr>
        <p:spPr bwMode="auto">
          <a:xfrm>
            <a:off x="468313" y="65088"/>
            <a:ext cx="60594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a-DK" smtClean="0"/>
          </a:p>
        </p:txBody>
      </p:sp>
      <p:pic>
        <p:nvPicPr>
          <p:cNvPr id="1028" name="Picture 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308725"/>
            <a:ext cx="28082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49263" y="6097588"/>
            <a:ext cx="8245475" cy="0"/>
          </a:xfrm>
          <a:prstGeom prst="line">
            <a:avLst/>
          </a:prstGeom>
          <a:ln w="19050">
            <a:solidFill>
              <a:srgbClr val="EE2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659563" y="12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84033" fontAlgn="auto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B80263-3249-484C-BC0B-8C5F77A54545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560763" y="6308725"/>
            <a:ext cx="201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84033" fontAlgn="auto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rgbClr val="6D6F7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263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84033" fontAlgn="auto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a-DK"/>
              <a:t>Side </a:t>
            </a:r>
            <a:fld id="{57108883-1FF0-4388-9ADF-8E1858F35FB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1033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68313" y="10509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90" r:id="rId2"/>
    <p:sldLayoutId id="2147483712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713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4" r:id="rId25"/>
    <p:sldLayoutId id="2147483715" r:id="rId26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82663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2pPr>
      <a:lvl3pPr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3pPr>
      <a:lvl4pPr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4pPr>
      <a:lvl5pPr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5pPr>
      <a:lvl6pPr marL="457200"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6pPr>
      <a:lvl7pPr marL="914400"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7pPr>
      <a:lvl8pPr marL="1371600"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8pPr>
      <a:lvl9pPr marL="1828800"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9pPr>
    </p:titleStyle>
    <p:bodyStyle>
      <a:lvl1pPr algn="l" defTabSz="982663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444500" indent="-269875" algn="l" defTabSz="982663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EE2D27"/>
        </a:buClr>
        <a:buSzPct val="95000"/>
        <a:buFont typeface="Arial" charset="0"/>
        <a:buChar char="►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14375" indent="-269875" algn="l" defTabSz="982663" rtl="0" eaLnBrk="1" fontAlgn="base" hangingPunct="1">
        <a:lnSpc>
          <a:spcPts val="1300"/>
        </a:lnSpc>
        <a:spcBef>
          <a:spcPct val="20000"/>
        </a:spcBef>
        <a:spcAft>
          <a:spcPct val="0"/>
        </a:spcAft>
        <a:buClr>
          <a:srgbClr val="EE2D27"/>
        </a:buClr>
        <a:buSzPct val="105000"/>
        <a:buFont typeface="Arial" charset="0"/>
        <a:buChar char="&gt;"/>
        <a:defRPr sz="120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85838" indent="-285750" algn="l" defTabSz="982663" rtl="0" eaLnBrk="1" fontAlgn="base" hangingPunct="1">
        <a:lnSpc>
          <a:spcPts val="1300"/>
        </a:lnSpc>
        <a:spcBef>
          <a:spcPct val="20000"/>
        </a:spcBef>
        <a:spcAft>
          <a:spcPct val="0"/>
        </a:spcAft>
        <a:buClr>
          <a:srgbClr val="EE2D27"/>
        </a:buClr>
        <a:buSzPct val="105000"/>
        <a:buFont typeface="Arial" charset="0"/>
        <a:buChar char="&gt;"/>
        <a:defRPr sz="120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50950" indent="-285750" algn="l" defTabSz="982663" rtl="0" eaLnBrk="1" fontAlgn="base" hangingPunct="1">
        <a:lnSpc>
          <a:spcPts val="1300"/>
        </a:lnSpc>
        <a:spcBef>
          <a:spcPct val="20000"/>
        </a:spcBef>
        <a:spcAft>
          <a:spcPct val="0"/>
        </a:spcAft>
        <a:buClr>
          <a:srgbClr val="EE2D27"/>
        </a:buClr>
        <a:buSzPct val="105000"/>
        <a:buFont typeface="Arial" charset="0"/>
        <a:buChar char="&gt;"/>
        <a:defRPr sz="120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706093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98110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90127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82144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2017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4033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050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8068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0085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2102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44119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135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1F1F455-8F1F-46C5-8E55-775661E972AB}" type="datetime1">
              <a:rPr lang="da-DK" smtClean="0"/>
              <a:t>24-06-2013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YouGov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Side </a:t>
            </a:r>
            <a:fld id="{68D3AFB5-2054-46A4-8452-C5217167F15B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496530536"/>
              </p:ext>
            </p:extLst>
          </p:nvPr>
        </p:nvGraphicFramePr>
        <p:xfrm>
          <a:off x="468313" y="1052513"/>
          <a:ext cx="8207375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615384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FE44A31-2C90-40A2-ACCF-CAE12C1202F1}" type="datetime1">
              <a:rPr lang="da-DK" smtClean="0"/>
              <a:t>24-06-2013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YouGov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Side </a:t>
            </a:r>
            <a:fld id="{68D3AFB5-2054-46A4-8452-C5217167F15B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3"/>
          </p:nvPr>
        </p:nvGraphicFramePr>
        <p:xfrm>
          <a:off x="468313" y="1052513"/>
          <a:ext cx="8207375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608833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K_master_PPT_temp_97-2003">
  <a:themeElements>
    <a:clrScheme name="YouGov T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3ACAF"/>
      </a:accent1>
      <a:accent2>
        <a:srgbClr val="93D023"/>
      </a:accent2>
      <a:accent3>
        <a:srgbClr val="D37523"/>
      </a:accent3>
      <a:accent4>
        <a:srgbClr val="87C1C4"/>
      </a:accent4>
      <a:accent5>
        <a:srgbClr val="C4E587"/>
      </a:accent5>
      <a:accent6>
        <a:srgbClr val="D3975B"/>
      </a:accent6>
      <a:hlink>
        <a:srgbClr val="EE2D27"/>
      </a:hlink>
      <a:folHlink>
        <a:srgbClr val="6D6F71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DK_master_PPT_temp_97-2003</Template>
  <TotalTime>0</TotalTime>
  <Words>62</Words>
  <Application>Microsoft Office PowerPoint</Application>
  <PresentationFormat>On-screen Show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DK_master_PPT_temp_97-2003</vt:lpstr>
      <vt:lpstr>PowerPoint Presentation</vt:lpstr>
      <vt:lpstr>PowerPoint Presentation</vt:lpstr>
    </vt:vector>
  </TitlesOfParts>
  <Company>YouGov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Kristian Preben Nielsen</dc:creator>
  <cp:lastModifiedBy>Nielsen, Anne-Mette</cp:lastModifiedBy>
  <cp:revision>5</cp:revision>
  <cp:lastPrinted>2013-04-18T12:51:00Z</cp:lastPrinted>
  <dcterms:created xsi:type="dcterms:W3CDTF">2013-04-18T12:32:39Z</dcterms:created>
  <dcterms:modified xsi:type="dcterms:W3CDTF">2013-06-24T08:33:33Z</dcterms:modified>
</cp:coreProperties>
</file>