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9" r:id="rId2"/>
    <p:sldId id="290" r:id="rId3"/>
  </p:sldIdLst>
  <p:sldSz cx="9144000" cy="6858000" type="screen4x3"/>
  <p:notesSz cx="6797675" cy="9926638"/>
  <p:defaultTextStyle>
    <a:defPPr>
      <a:defRPr lang="da-DK"/>
    </a:defPPr>
    <a:lvl1pPr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0538" indent="-3333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82663" indent="-6826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4788" indent="-10318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66913" indent="-13811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7"/>
    <a:srgbClr val="A7A9AC"/>
    <a:srgbClr val="CFBCCF"/>
    <a:srgbClr val="885788"/>
    <a:srgbClr val="F2F5A4"/>
    <a:srgbClr val="DEE705"/>
    <a:srgbClr val="98C1DD"/>
    <a:srgbClr val="11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7" autoAdjust="0"/>
    <p:restoredTop sz="94649" autoAdjust="0"/>
  </p:normalViewPr>
  <p:slideViewPr>
    <p:cSldViewPr>
      <p:cViewPr>
        <p:scale>
          <a:sx n="110" d="100"/>
          <a:sy n="110" d="100"/>
        </p:scale>
        <p:origin x="-3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en-US" sz="1200"/>
              <a:t>Sp.4 I hvilken grad mener du, at følgende er vigtigt for dit barns sundhed?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en-US" sz="1000" b="0"/>
              <a:t>Base: (n=1006)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048943677122327E-2"/>
          <c:y val="9.4979118176265698E-2"/>
          <c:w val="0.865627339615335"/>
          <c:h val="0.80696016771488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'Data til grafer'!$C$13</c:f>
              <c:strCache>
                <c:ptCount val="1"/>
                <c:pt idx="0">
                  <c:v>Slet ikke (1)</c:v>
                </c:pt>
              </c:strCache>
            </c:strRef>
          </c:tx>
          <c:spPr>
            <a:solidFill>
              <a:srgbClr val="B3221D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grafer'!$C$14:$C$17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'Data til grafer'!$D$13</c:f>
              <c:strCache>
                <c:ptCount val="1"/>
                <c:pt idx="0">
                  <c:v>I mindre grad (2)</c:v>
                </c:pt>
              </c:strCache>
            </c:strRef>
          </c:tx>
          <c:spPr>
            <a:solidFill>
              <a:srgbClr val="F15752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4644808743169399E-3"/>
                  <c:y val="3.301474107420622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644808743169399E-3"/>
                  <c:y val="4.952211162283959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grafer'!$D$14:$D$17</c:f>
              <c:numCache>
                <c:formatCode>0%</c:formatCode>
                <c:ptCount val="4"/>
                <c:pt idx="1">
                  <c:v>0.01</c:v>
                </c:pt>
                <c:pt idx="3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'Data til grafer'!$E$13</c:f>
              <c:strCache>
                <c:ptCount val="1"/>
                <c:pt idx="0">
                  <c:v>I nogen grad (3)</c:v>
                </c:pt>
              </c:strCache>
            </c:strRef>
          </c:tx>
          <c:spPr>
            <a:solidFill>
              <a:srgbClr val="FFF150"/>
            </a:solidFill>
            <a:ln w="25400"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0983606557377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grafer'!$E$14:$E$17</c:f>
              <c:numCache>
                <c:formatCode>0%</c:formatCode>
                <c:ptCount val="4"/>
                <c:pt idx="0">
                  <c:v>0.03</c:v>
                </c:pt>
                <c:pt idx="1">
                  <c:v>7.0000000000000007E-2</c:v>
                </c:pt>
                <c:pt idx="2">
                  <c:v>0.02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tx>
            <c:strRef>
              <c:f>'Data til grafer'!$F$13</c:f>
              <c:strCache>
                <c:ptCount val="1"/>
                <c:pt idx="0">
                  <c:v>I høj grad (4)</c:v>
                </c:pt>
              </c:strCache>
            </c:strRef>
          </c:tx>
          <c:spPr>
            <a:solidFill>
              <a:srgbClr val="A9D94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grafer'!$F$14:$F$17</c:f>
              <c:numCache>
                <c:formatCode>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0.37</c:v>
                </c:pt>
                <c:pt idx="3">
                  <c:v>0.43</c:v>
                </c:pt>
              </c:numCache>
            </c:numRef>
          </c:val>
        </c:ser>
        <c:ser>
          <c:idx val="4"/>
          <c:order val="4"/>
          <c:tx>
            <c:strRef>
              <c:f>'Data til grafer'!$G$13</c:f>
              <c:strCache>
                <c:ptCount val="1"/>
                <c:pt idx="0">
                  <c:v>I meget høj grad (5)</c:v>
                </c:pt>
              </c:strCache>
            </c:strRef>
          </c:tx>
          <c:spPr>
            <a:solidFill>
              <a:srgbClr val="6E9C1A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grafer'!$G$14:$G$17</c:f>
              <c:numCache>
                <c:formatCode>0%</c:formatCode>
                <c:ptCount val="4"/>
                <c:pt idx="0">
                  <c:v>0.6</c:v>
                </c:pt>
                <c:pt idx="1">
                  <c:v>0.5</c:v>
                </c:pt>
                <c:pt idx="2">
                  <c:v>0.6</c:v>
                </c:pt>
                <c:pt idx="3">
                  <c:v>0.36</c:v>
                </c:pt>
              </c:numCache>
            </c:numRef>
          </c:val>
        </c:ser>
        <c:ser>
          <c:idx val="5"/>
          <c:order val="5"/>
          <c:tx>
            <c:strRef>
              <c:f>'Data til grafer'!$H$13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A7A9AC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grafer'!$B$14:$B$17</c:f>
              <c:strCache>
                <c:ptCount val="4"/>
                <c:pt idx="0">
                  <c:v>Kost</c:v>
                </c:pt>
                <c:pt idx="1">
                  <c:v>Motion</c:v>
                </c:pt>
                <c:pt idx="2">
                  <c:v>Søvn</c:v>
                </c:pt>
                <c:pt idx="3">
                  <c:v>At være ude</c:v>
                </c:pt>
              </c:strCache>
            </c:strRef>
          </c:cat>
          <c:val>
            <c:numRef>
              <c:f>'Data til grafer'!$H$14:$H$17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v>Mean</c:v>
          </c:tx>
          <c:invertIfNegative val="0"/>
          <c:dLbls>
            <c:dLbl>
              <c:idx val="0"/>
              <c:layout>
                <c:manualLayout>
                  <c:x val="-1.0756852114797125E-7"/>
                  <c:y val="3.2495089057264066E-2"/>
                </c:manualLayout>
              </c:layout>
              <c:tx>
                <c:rich>
                  <a:bodyPr/>
                  <a:lstStyle/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Gennemsnit</a:t>
                    </a:r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endParaRPr lang="en-US"/>
                  </a:p>
                  <a:p>
                    <a:pPr algn="r">
                      <a:defRPr sz="1000"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
4,56</a:t>
                    </a:r>
                  </a:p>
                </c:rich>
              </c:tx>
              <c:numFmt formatCode="0.00" sourceLinked="0"/>
              <c:spPr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strRef>
                  <c:f>'Data til grafer'!$I$15</c:f>
                  <c:strCache>
                    <c:ptCount val="1"/>
                    <c:pt idx="0">
                      <c:v>4,42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/>
              <c:tx>
                <c:strRef>
                  <c:f>'Data til grafer'!$I$16</c:f>
                  <c:strCache>
                    <c:ptCount val="1"/>
                    <c:pt idx="0">
                      <c:v>4,58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/>
              <c:tx>
                <c:strRef>
                  <c:f>'Data til grafer'!$I$17</c:f>
                  <c:strCache>
                    <c:ptCount val="1"/>
                    <c:pt idx="0">
                      <c:v>4,13</c:v>
                    </c:pt>
                  </c:strCache>
                </c:strRef>
              </c:tx>
              <c:numFmt formatCode="0.00" sourceLinked="0"/>
              <c:spPr/>
              <c:txPr>
                <a:bodyPr/>
                <a:lstStyle/>
                <a:p>
                  <a:pPr algn="r">
                    <a:defRPr sz="1000"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Lit>
              <c:formatCode>General</c:formatCode>
              <c:ptCount val="4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517376"/>
        <c:axId val="76518912"/>
      </c:barChart>
      <c:catAx>
        <c:axId val="7651737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76518912"/>
        <c:crosses val="autoZero"/>
        <c:auto val="1"/>
        <c:lblAlgn val="ctr"/>
        <c:lblOffset val="100"/>
        <c:noMultiLvlLbl val="0"/>
      </c:catAx>
      <c:valAx>
        <c:axId val="7651891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76517376"/>
        <c:crosses val="max"/>
        <c:crossBetween val="between"/>
        <c:majorUnit val="0.1"/>
      </c:valAx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1.2295081967213115E-2"/>
          <c:y val="0.95164941646445134"/>
          <c:w val="0.97267759562841527"/>
          <c:h val="3.5771967183347367E-2"/>
        </c:manualLayout>
      </c:layout>
      <c:overlay val="0"/>
      <c:spPr>
        <a:noFill/>
      </c:spPr>
      <c:txPr>
        <a:bodyPr/>
        <a:lstStyle/>
        <a:p>
          <a:pPr>
            <a:defRPr sz="1000"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/>
              <a:t>Sp.12c Hvor meget søvn får dit barn i gennemsnit i døgnet?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000" b="0"/>
              <a:t>Base (n=1006)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3ACA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grafer'!$A$121:$A$125</c:f>
              <c:strCache>
                <c:ptCount val="5"/>
                <c:pt idx="0">
                  <c:v>Under 7 timer</c:v>
                </c:pt>
                <c:pt idx="1">
                  <c:v>7-9 timer</c:v>
                </c:pt>
                <c:pt idx="2">
                  <c:v>10-12 timer</c:v>
                </c:pt>
                <c:pt idx="3">
                  <c:v>13-15 timer</c:v>
                </c:pt>
                <c:pt idx="4">
                  <c:v>Mere end 15 timer</c:v>
                </c:pt>
              </c:strCache>
            </c:strRef>
          </c:cat>
          <c:val>
            <c:numRef>
              <c:f>'Data til grafer'!$B$121:$B$125</c:f>
              <c:numCache>
                <c:formatCode>0%</c:formatCode>
                <c:ptCount val="5"/>
                <c:pt idx="0">
                  <c:v>0</c:v>
                </c:pt>
                <c:pt idx="1">
                  <c:v>0.21</c:v>
                </c:pt>
                <c:pt idx="2">
                  <c:v>0.64</c:v>
                </c:pt>
                <c:pt idx="3">
                  <c:v>0.12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82413824"/>
        <c:axId val="82415616"/>
      </c:barChart>
      <c:catAx>
        <c:axId val="82413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82415616"/>
        <c:crosses val="autoZero"/>
        <c:auto val="1"/>
        <c:lblAlgn val="ctr"/>
        <c:lblOffset val="100"/>
        <c:noMultiLvlLbl val="0"/>
      </c:catAx>
      <c:valAx>
        <c:axId val="8241561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82413824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A46C5B-FB98-4C77-9302-2521D5932E96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7FBE40-91F1-421F-9BC3-7EBB9C3BE51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06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513E0C-0D74-4447-9508-632F2DEAF323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1" rIns="91406" bIns="45701" rtlCol="0" anchor="ctr"/>
          <a:lstStyle/>
          <a:p>
            <a:pPr lvl="0"/>
            <a:endParaRPr lang="da-DK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406" tIns="45701" rIns="91406" bIns="4570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2337A3-CA2C-4582-8D85-E50C2EBBA4B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64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1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42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78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699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34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61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488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15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4763"/>
            <a:ext cx="9144000" cy="6856412"/>
            <a:chOff x="0" y="381"/>
            <a:chExt cx="9144000" cy="6857238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708982"/>
              <a:ext cx="9144000" cy="1440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pic>
        <p:nvPicPr>
          <p:cNvPr id="8" name="Picture 7" descr="X:\Marketing\YouGov logos\logos YouGov\Jpgs_rgb\10 YouGov with Brand Line (Vertical)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6549"/>
          <a:stretch>
            <a:fillRect/>
          </a:stretch>
        </p:blipFill>
        <p:spPr bwMode="auto">
          <a:xfrm>
            <a:off x="5867400" y="3135313"/>
            <a:ext cx="3048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5904656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5904656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753807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bottom and bo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39750" y="5229225"/>
            <a:ext cx="3895725" cy="720725"/>
          </a:xfrm>
          <a:prstGeom prst="wedgeRoundRectCallout">
            <a:avLst>
              <a:gd name="adj1" fmla="val -12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ounded Rectangular Callout 6"/>
          <p:cNvSpPr/>
          <p:nvPr/>
        </p:nvSpPr>
        <p:spPr>
          <a:xfrm>
            <a:off x="4716463" y="5229225"/>
            <a:ext cx="3895725" cy="720725"/>
          </a:xfrm>
          <a:prstGeom prst="wedgeRoundRectCallout">
            <a:avLst>
              <a:gd name="adj1" fmla="val 1455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1051769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081" y="2276475"/>
            <a:ext cx="8207375" cy="28082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C351-26E0-4522-872E-860DB03A780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3CD411F3-6844-423D-8DD0-E8171DDCEE1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111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17231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1846-9E3E-47D2-9B72-83F7BACF519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5AD407E-D8B0-4A51-8FA8-1F024E58BE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4586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5904656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1EDA-5ADC-4DCD-A16D-04092938ECD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4EAA4C8-FADD-41DA-A8E6-213D54A389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6562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 box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771800" y="1052736"/>
            <a:ext cx="5904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823F-435B-4BD5-9289-B13D72BB93B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085C2F0-AB8E-4A9F-83C4-7697C79DB8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4207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41146" y="4221088"/>
            <a:ext cx="3960000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4716015" y="4221088"/>
            <a:ext cx="3960441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D1C1-A1A9-446A-890D-D0D002FAABB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99E6E39-4AB7-46DA-94BF-C7A575E13F0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9765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4561-5F6D-4793-B218-9AB382C4C77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88FF462-6CF2-4E51-BD33-3B83CA5FD27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4169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469081" y="1052513"/>
            <a:ext cx="8207375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CC22-C919-42D9-89A4-45D152D4F402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44467004-F58C-4298-B4A8-49A85646CDA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5986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469081" y="1052513"/>
            <a:ext cx="8207375" cy="36718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F2A8-6B3F-4F2D-8BAF-2021EBE4E87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E1C961A-BE65-4DA6-8D11-6538C6765CE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5197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468288" y="1052513"/>
            <a:ext cx="5903912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4750-E809-4F31-AD08-586F7AF5991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848D37-594E-42BA-8CC3-BC1B1BD086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4289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772543" y="1052513"/>
            <a:ext cx="5903913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11-7DEE-4BDB-87D0-5B0A39ED34F9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BD50512-E004-419B-88B0-835CA16C582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2816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D4AF-BAFE-4F19-A2C7-93BD8940FC5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8D3AFB5-2054-46A4-8452-C5217167F15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8109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35996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3C47-C0DA-43CA-A6D8-8996204FF42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D4879D8-83C0-4EE6-ADE1-39434647FEF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3558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16EB-F6DC-4D52-A414-995A2FB87FA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12C1F4F-231D-4F05-8406-0EC9C1F846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3233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7DF6-52A1-41DF-A85E-51960AB9EE1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18FA2F9-9A27-4529-899E-F84DFEB827C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408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3702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46E2-E3AE-4DF0-A1BA-040CB7A4F81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C3737ED-1670-4F0A-9AE8-BE3A1994C2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3480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32000" y="1989000"/>
            <a:ext cx="2880000" cy="288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23C-85B8-4DA8-B9D3-D86EA0719E7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0C51A4-5BDF-46E5-8E86-AF7291A86E0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0171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3F6D0-939E-4070-A51C-D34D86C0954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9FB6B91-410A-43AC-B921-2A2DDF38E5C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2552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381"/>
            <a:chExt cx="9144000" cy="6857238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2708355"/>
              <a:ext cx="9144000" cy="144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42492" y="3176972"/>
            <a:ext cx="6059016" cy="504056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903817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088"/>
            <a:ext cx="9144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8640960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640960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800567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69081" y="1052513"/>
            <a:ext cx="820737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6AC8-3D08-44C9-B875-C3B2CA511E9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78DE42D-95FC-4C3E-B261-3CA5278019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2388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35591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82BF-7C26-4990-BC59-94272D3EC81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FE1694D-C3D2-483B-BB04-293CFEE6D5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894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66D4-F7C1-44C7-B539-25708A937BC4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94165CC-E474-4A3D-9401-F6A5C9F15C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1987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717231" y="1052736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9651-A1C2-46F7-908C-3213566D6E5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3567E13-AC1B-4238-87C1-D32B5E8E8F2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730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3501008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F3B4-6164-4806-B761-D8EB5782E3B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2CCFDC1-6D71-486D-B578-91559B3F48D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5287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36724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08E2-EEF8-419F-BFE3-1157FB86613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A9B74C4-306D-42EA-8DFF-21530AF1296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9914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27" name="Title Placeholder 18"/>
          <p:cNvSpPr>
            <a:spLocks noGrp="1"/>
          </p:cNvSpPr>
          <p:nvPr>
            <p:ph type="title"/>
          </p:nvPr>
        </p:nvSpPr>
        <p:spPr bwMode="auto">
          <a:xfrm>
            <a:off x="468313" y="65088"/>
            <a:ext cx="60594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08725"/>
            <a:ext cx="28082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9263" y="6097588"/>
            <a:ext cx="8245475" cy="0"/>
          </a:xfrm>
          <a:prstGeom prst="line">
            <a:avLst/>
          </a:prstGeom>
          <a:ln w="19050">
            <a:solidFill>
              <a:srgbClr val="EE2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659563" y="12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80263-3249-484C-BC0B-8C5F77A5454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60763" y="6308725"/>
            <a:ext cx="201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rgbClr val="6D6F7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Side </a:t>
            </a:r>
            <a:fld id="{57108883-1FF0-4388-9ADF-8E1858F35F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3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68313" y="10509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0" r:id="rId2"/>
    <p:sldLayoutId id="2147483712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713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4" r:id="rId25"/>
    <p:sldLayoutId id="2147483715" r:id="rId2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82663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2pPr>
      <a:lvl3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3pPr>
      <a:lvl4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4pPr>
      <a:lvl5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5pPr>
      <a:lvl6pPr marL="4572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6pPr>
      <a:lvl7pPr marL="9144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7pPr>
      <a:lvl8pPr marL="13716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8pPr>
      <a:lvl9pPr marL="18288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9pPr>
    </p:titleStyle>
    <p:bodyStyle>
      <a:lvl1pPr algn="l" defTabSz="982663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44500" indent="-269875" algn="l" defTabSz="982663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EE2D27"/>
        </a:buClr>
        <a:buSzPct val="95000"/>
        <a:buFont typeface="Arial" charset="0"/>
        <a:buChar char="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269875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0950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06093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110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127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2144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17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33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5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068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08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102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119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3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D6693AD-8595-4B8F-9642-644FDBA083A2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53008079"/>
              </p:ext>
            </p:extLst>
          </p:nvPr>
        </p:nvGraphicFramePr>
        <p:xfrm>
          <a:off x="0" y="1052513"/>
          <a:ext cx="9143999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506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AAB86A-1C45-4194-8B46-C11CEBA1264B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</p:nvPr>
        </p:nvGraphicFramePr>
        <p:xfrm>
          <a:off x="468313" y="1052513"/>
          <a:ext cx="820737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715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K_master_PPT_temp_97-2003">
  <a:themeElements>
    <a:clrScheme name="YouGov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3ACAF"/>
      </a:accent1>
      <a:accent2>
        <a:srgbClr val="93D023"/>
      </a:accent2>
      <a:accent3>
        <a:srgbClr val="D37523"/>
      </a:accent3>
      <a:accent4>
        <a:srgbClr val="87C1C4"/>
      </a:accent4>
      <a:accent5>
        <a:srgbClr val="C4E587"/>
      </a:accent5>
      <a:accent6>
        <a:srgbClr val="D3975B"/>
      </a:accent6>
      <a:hlink>
        <a:srgbClr val="EE2D27"/>
      </a:hlink>
      <a:folHlink>
        <a:srgbClr val="6D6F71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DK_master_PPT_temp_97-2003</Template>
  <TotalTime>0</TotalTime>
  <Words>52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DK_master_PPT_temp_97-2003</vt:lpstr>
      <vt:lpstr>PowerPoint Presentation</vt:lpstr>
      <vt:lpstr>PowerPoint Presentation</vt:lpstr>
    </vt:vector>
  </TitlesOfParts>
  <Company>YouGov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Preben Nielsen</dc:creator>
  <cp:lastModifiedBy>Nielsen, Anne-Mette</cp:lastModifiedBy>
  <cp:revision>4</cp:revision>
  <cp:lastPrinted>2013-04-18T12:51:00Z</cp:lastPrinted>
  <dcterms:created xsi:type="dcterms:W3CDTF">2013-04-18T12:32:39Z</dcterms:created>
  <dcterms:modified xsi:type="dcterms:W3CDTF">2013-06-24T11:10:11Z</dcterms:modified>
</cp:coreProperties>
</file>