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79" r:id="rId2"/>
    <p:sldId id="288" r:id="rId3"/>
    <p:sldId id="289" r:id="rId4"/>
  </p:sldIdLst>
  <p:sldSz cx="9144000" cy="6858000" type="screen4x3"/>
  <p:notesSz cx="6797675" cy="9926638"/>
  <p:defaultTextStyle>
    <a:defPPr>
      <a:defRPr lang="da-DK"/>
    </a:defPPr>
    <a:lvl1pPr algn="l" defTabSz="98266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90538" indent="-33338" algn="l" defTabSz="98266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82663" indent="-68263" algn="l" defTabSz="98266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474788" indent="-103188" algn="l" defTabSz="98266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966913" indent="-138113" algn="l" defTabSz="98266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2D27"/>
    <a:srgbClr val="A7A9AC"/>
    <a:srgbClr val="CFBCCF"/>
    <a:srgbClr val="885788"/>
    <a:srgbClr val="F2F5A4"/>
    <a:srgbClr val="DEE705"/>
    <a:srgbClr val="98C1DD"/>
    <a:srgbClr val="117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137" autoAdjust="0"/>
    <p:restoredTop sz="94649" autoAdjust="0"/>
  </p:normalViewPr>
  <p:slideViewPr>
    <p:cSldViewPr>
      <p:cViewPr>
        <p:scale>
          <a:sx n="110" d="100"/>
          <a:sy n="110" d="100"/>
        </p:scale>
        <p:origin x="-396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yougov.local\YG-Nordic\Clients-DK\Mannov\Ordrer\DK2013-19366%20B&#248;rn%20og%20sundhed\Grafer\Grafer%20-%20DK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yougov.local\YG-Nordic\Clients-DK\Mannov\Ordrer\DK2013-19366%20B&#248;rn%20og%20sundhed\Grafer\Grafer%20-%20DK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yougov.local\YG-Nordic\Clients-DK\Mannov\Ordrer\DK2013-19366%20B&#248;rn%20og%20sundhed\Grafer\Grafer%20-%20D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Arial"/>
                <a:ea typeface="Arial"/>
                <a:cs typeface="Arial"/>
              </a:defRPr>
            </a:pPr>
            <a:r>
              <a:rPr lang="en-US" sz="1200"/>
              <a:t>Sp.4 I hvilken grad mener du, at følgende er vigtigt for dit barns sundhed?</a:t>
            </a:r>
          </a:p>
          <a:p>
            <a:pPr>
              <a:defRPr>
                <a:latin typeface="Arial"/>
                <a:ea typeface="Arial"/>
                <a:cs typeface="Arial"/>
              </a:defRPr>
            </a:pPr>
            <a:r>
              <a:rPr lang="en-US" sz="1000" b="0"/>
              <a:t>Base: (n=1006)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5048943677122327E-2"/>
          <c:y val="9.4979118176265698E-2"/>
          <c:w val="0.865627339615335"/>
          <c:h val="0.8069601677148846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'Data til grafer'!$C$13</c:f>
              <c:strCache>
                <c:ptCount val="1"/>
                <c:pt idx="0">
                  <c:v>Slet ikke (1)</c:v>
                </c:pt>
              </c:strCache>
            </c:strRef>
          </c:tx>
          <c:spPr>
            <a:solidFill>
              <a:srgbClr val="B3221D"/>
            </a:solidFill>
            <a:ln w="25400">
              <a:noFill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1000"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'Data til grafer'!$B$14:$B$17</c:f>
              <c:strCache>
                <c:ptCount val="4"/>
                <c:pt idx="0">
                  <c:v>Kost</c:v>
                </c:pt>
                <c:pt idx="1">
                  <c:v>Motion</c:v>
                </c:pt>
                <c:pt idx="2">
                  <c:v>Søvn</c:v>
                </c:pt>
                <c:pt idx="3">
                  <c:v>At være ude</c:v>
                </c:pt>
              </c:strCache>
            </c:strRef>
          </c:cat>
          <c:val>
            <c:numRef>
              <c:f>'Data til grafer'!$C$14:$C$17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tx>
            <c:strRef>
              <c:f>'Data til grafer'!$D$13</c:f>
              <c:strCache>
                <c:ptCount val="1"/>
                <c:pt idx="0">
                  <c:v>I mindre grad (2)</c:v>
                </c:pt>
              </c:strCache>
            </c:strRef>
          </c:tx>
          <c:spPr>
            <a:solidFill>
              <a:srgbClr val="F15752"/>
            </a:solidFill>
            <a:ln w="25400"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5.4644808743169399E-3"/>
                  <c:y val="3.3014741074206222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4644808743169399E-3"/>
                  <c:y val="4.9522111622839596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'Data til grafer'!$B$14:$B$17</c:f>
              <c:strCache>
                <c:ptCount val="4"/>
                <c:pt idx="0">
                  <c:v>Kost</c:v>
                </c:pt>
                <c:pt idx="1">
                  <c:v>Motion</c:v>
                </c:pt>
                <c:pt idx="2">
                  <c:v>Søvn</c:v>
                </c:pt>
                <c:pt idx="3">
                  <c:v>At være ude</c:v>
                </c:pt>
              </c:strCache>
            </c:strRef>
          </c:cat>
          <c:val>
            <c:numRef>
              <c:f>'Data til grafer'!$D$14:$D$17</c:f>
              <c:numCache>
                <c:formatCode>0%</c:formatCode>
                <c:ptCount val="4"/>
                <c:pt idx="1">
                  <c:v>0.01</c:v>
                </c:pt>
                <c:pt idx="3">
                  <c:v>0.01</c:v>
                </c:pt>
              </c:numCache>
            </c:numRef>
          </c:val>
        </c:ser>
        <c:ser>
          <c:idx val="2"/>
          <c:order val="2"/>
          <c:tx>
            <c:strRef>
              <c:f>'Data til grafer'!$E$13</c:f>
              <c:strCache>
                <c:ptCount val="1"/>
                <c:pt idx="0">
                  <c:v>I nogen grad (3)</c:v>
                </c:pt>
              </c:strCache>
            </c:strRef>
          </c:tx>
          <c:spPr>
            <a:solidFill>
              <a:srgbClr val="FFF150"/>
            </a:solidFill>
            <a:ln w="25400"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4.098360655737705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'Data til grafer'!$B$14:$B$17</c:f>
              <c:strCache>
                <c:ptCount val="4"/>
                <c:pt idx="0">
                  <c:v>Kost</c:v>
                </c:pt>
                <c:pt idx="1">
                  <c:v>Motion</c:v>
                </c:pt>
                <c:pt idx="2">
                  <c:v>Søvn</c:v>
                </c:pt>
                <c:pt idx="3">
                  <c:v>At være ude</c:v>
                </c:pt>
              </c:strCache>
            </c:strRef>
          </c:cat>
          <c:val>
            <c:numRef>
              <c:f>'Data til grafer'!$E$14:$E$17</c:f>
              <c:numCache>
                <c:formatCode>0%</c:formatCode>
                <c:ptCount val="4"/>
                <c:pt idx="0">
                  <c:v>0.03</c:v>
                </c:pt>
                <c:pt idx="1">
                  <c:v>7.0000000000000007E-2</c:v>
                </c:pt>
                <c:pt idx="2">
                  <c:v>0.02</c:v>
                </c:pt>
                <c:pt idx="3">
                  <c:v>0.2</c:v>
                </c:pt>
              </c:numCache>
            </c:numRef>
          </c:val>
        </c:ser>
        <c:ser>
          <c:idx val="3"/>
          <c:order val="3"/>
          <c:tx>
            <c:strRef>
              <c:f>'Data til grafer'!$F$13</c:f>
              <c:strCache>
                <c:ptCount val="1"/>
                <c:pt idx="0">
                  <c:v>I høj grad (4)</c:v>
                </c:pt>
              </c:strCache>
            </c:strRef>
          </c:tx>
          <c:spPr>
            <a:solidFill>
              <a:srgbClr val="A9D94F"/>
            </a:solidFill>
            <a:ln w="25400">
              <a:noFill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1000"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'Data til grafer'!$B$14:$B$17</c:f>
              <c:strCache>
                <c:ptCount val="4"/>
                <c:pt idx="0">
                  <c:v>Kost</c:v>
                </c:pt>
                <c:pt idx="1">
                  <c:v>Motion</c:v>
                </c:pt>
                <c:pt idx="2">
                  <c:v>Søvn</c:v>
                </c:pt>
                <c:pt idx="3">
                  <c:v>At være ude</c:v>
                </c:pt>
              </c:strCache>
            </c:strRef>
          </c:cat>
          <c:val>
            <c:numRef>
              <c:f>'Data til grafer'!$F$14:$F$17</c:f>
              <c:numCache>
                <c:formatCode>0%</c:formatCode>
                <c:ptCount val="4"/>
                <c:pt idx="0">
                  <c:v>0.37</c:v>
                </c:pt>
                <c:pt idx="1">
                  <c:v>0.43</c:v>
                </c:pt>
                <c:pt idx="2">
                  <c:v>0.37</c:v>
                </c:pt>
                <c:pt idx="3">
                  <c:v>0.43</c:v>
                </c:pt>
              </c:numCache>
            </c:numRef>
          </c:val>
        </c:ser>
        <c:ser>
          <c:idx val="4"/>
          <c:order val="4"/>
          <c:tx>
            <c:strRef>
              <c:f>'Data til grafer'!$G$13</c:f>
              <c:strCache>
                <c:ptCount val="1"/>
                <c:pt idx="0">
                  <c:v>I meget høj grad (5)</c:v>
                </c:pt>
              </c:strCache>
            </c:strRef>
          </c:tx>
          <c:spPr>
            <a:solidFill>
              <a:srgbClr val="6E9C1A"/>
            </a:solidFill>
            <a:ln w="25400">
              <a:noFill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'Data til grafer'!$B$14:$B$17</c:f>
              <c:strCache>
                <c:ptCount val="4"/>
                <c:pt idx="0">
                  <c:v>Kost</c:v>
                </c:pt>
                <c:pt idx="1">
                  <c:v>Motion</c:v>
                </c:pt>
                <c:pt idx="2">
                  <c:v>Søvn</c:v>
                </c:pt>
                <c:pt idx="3">
                  <c:v>At være ude</c:v>
                </c:pt>
              </c:strCache>
            </c:strRef>
          </c:cat>
          <c:val>
            <c:numRef>
              <c:f>'Data til grafer'!$G$14:$G$17</c:f>
              <c:numCache>
                <c:formatCode>0%</c:formatCode>
                <c:ptCount val="4"/>
                <c:pt idx="0">
                  <c:v>0.6</c:v>
                </c:pt>
                <c:pt idx="1">
                  <c:v>0.5</c:v>
                </c:pt>
                <c:pt idx="2">
                  <c:v>0.6</c:v>
                </c:pt>
                <c:pt idx="3">
                  <c:v>0.36</c:v>
                </c:pt>
              </c:numCache>
            </c:numRef>
          </c:val>
        </c:ser>
        <c:ser>
          <c:idx val="5"/>
          <c:order val="5"/>
          <c:tx>
            <c:strRef>
              <c:f>'Data til grafer'!$H$13</c:f>
              <c:strCache>
                <c:ptCount val="1"/>
                <c:pt idx="0">
                  <c:v>Ved ikke</c:v>
                </c:pt>
              </c:strCache>
            </c:strRef>
          </c:tx>
          <c:spPr>
            <a:solidFill>
              <a:srgbClr val="A7A9AC"/>
            </a:solidFill>
            <a:ln w="25400">
              <a:noFill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1000"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'Data til grafer'!$B$14:$B$17</c:f>
              <c:strCache>
                <c:ptCount val="4"/>
                <c:pt idx="0">
                  <c:v>Kost</c:v>
                </c:pt>
                <c:pt idx="1">
                  <c:v>Motion</c:v>
                </c:pt>
                <c:pt idx="2">
                  <c:v>Søvn</c:v>
                </c:pt>
                <c:pt idx="3">
                  <c:v>At være ude</c:v>
                </c:pt>
              </c:strCache>
            </c:strRef>
          </c:cat>
          <c:val>
            <c:numRef>
              <c:f>'Data til grafer'!$H$14:$H$17</c:f>
              <c:numCache>
                <c:formatCode>General</c:formatCode>
                <c:ptCount val="4"/>
              </c:numCache>
            </c:numRef>
          </c:val>
        </c:ser>
        <c:ser>
          <c:idx val="6"/>
          <c:order val="6"/>
          <c:tx>
            <c:v>Mean</c:v>
          </c:tx>
          <c:invertIfNegative val="0"/>
          <c:dLbls>
            <c:dLbl>
              <c:idx val="0"/>
              <c:layout>
                <c:manualLayout>
                  <c:x val="-1.0756852114797125E-7"/>
                  <c:y val="3.2495089057264066E-2"/>
                </c:manualLayout>
              </c:layout>
              <c:tx>
                <c:rich>
                  <a:bodyPr/>
                  <a:lstStyle/>
                  <a:p>
                    <a:pPr algn="r">
                      <a:defRPr sz="1000"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Gennemsnit</a:t>
                    </a:r>
                  </a:p>
                  <a:p>
                    <a:pPr algn="r">
                      <a:defRPr sz="1000">
                        <a:latin typeface="Arial"/>
                        <a:ea typeface="Arial"/>
                        <a:cs typeface="Arial"/>
                      </a:defRPr>
                    </a:pPr>
                    <a:endParaRPr lang="en-US"/>
                  </a:p>
                  <a:p>
                    <a:pPr algn="r">
                      <a:defRPr sz="1000"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
4,56</a:t>
                    </a:r>
                  </a:p>
                </c:rich>
              </c:tx>
              <c:numFmt formatCode="0.00" sourceLinked="0"/>
              <c:spPr/>
              <c:dLblPos val="ctr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1"/>
              <c:layout/>
              <c:tx>
                <c:strRef>
                  <c:f>'Data til grafer'!$I$15</c:f>
                  <c:strCache>
                    <c:ptCount val="1"/>
                    <c:pt idx="0">
                      <c:v>4,42</c:v>
                    </c:pt>
                  </c:strCache>
                </c:strRef>
              </c:tx>
              <c:numFmt formatCode="0.00" sourceLinked="0"/>
              <c:spPr/>
              <c:txPr>
                <a:bodyPr/>
                <a:lstStyle/>
                <a:p>
                  <a:pPr algn="r">
                    <a:defRPr sz="1000"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inBase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2"/>
              <c:layout/>
              <c:tx>
                <c:strRef>
                  <c:f>'Data til grafer'!$I$16</c:f>
                  <c:strCache>
                    <c:ptCount val="1"/>
                    <c:pt idx="0">
                      <c:v>4,58</c:v>
                    </c:pt>
                  </c:strCache>
                </c:strRef>
              </c:tx>
              <c:numFmt formatCode="0.00" sourceLinked="0"/>
              <c:spPr/>
              <c:txPr>
                <a:bodyPr/>
                <a:lstStyle/>
                <a:p>
                  <a:pPr algn="r">
                    <a:defRPr sz="1000"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inBase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3"/>
              <c:layout/>
              <c:tx>
                <c:strRef>
                  <c:f>'Data til grafer'!$I$17</c:f>
                  <c:strCache>
                    <c:ptCount val="1"/>
                    <c:pt idx="0">
                      <c:v>4,13</c:v>
                    </c:pt>
                  </c:strCache>
                </c:strRef>
              </c:tx>
              <c:numFmt formatCode="0.00" sourceLinked="0"/>
              <c:spPr/>
              <c:txPr>
                <a:bodyPr/>
                <a:lstStyle/>
                <a:p>
                  <a:pPr algn="r">
                    <a:defRPr sz="1000"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inBase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inBase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Lit>
              <c:formatCode>General</c:formatCode>
              <c:ptCount val="4"/>
              <c:pt idx="0">
                <c:v>0</c:v>
              </c:pt>
              <c:pt idx="1">
                <c:v>0</c:v>
              </c:pt>
              <c:pt idx="2">
                <c:v>0</c:v>
              </c:pt>
              <c:pt idx="3">
                <c:v>0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004224"/>
        <c:axId val="210010112"/>
      </c:barChart>
      <c:catAx>
        <c:axId val="210004224"/>
        <c:scaling>
          <c:orientation val="maxMin"/>
        </c:scaling>
        <c:delete val="0"/>
        <c:axPos val="l"/>
        <c:majorTickMark val="none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000">
                <a:latin typeface="Arial"/>
                <a:ea typeface="Arial"/>
                <a:cs typeface="Arial"/>
              </a:defRPr>
            </a:pPr>
            <a:endParaRPr lang="en-US"/>
          </a:p>
        </c:txPr>
        <c:crossAx val="210010112"/>
        <c:crosses val="autoZero"/>
        <c:auto val="1"/>
        <c:lblAlgn val="ctr"/>
        <c:lblOffset val="100"/>
        <c:noMultiLvlLbl val="0"/>
      </c:catAx>
      <c:valAx>
        <c:axId val="210010112"/>
        <c:scaling>
          <c:orientation val="minMax"/>
          <c:max val="1"/>
          <c:min val="0"/>
        </c:scaling>
        <c:delete val="0"/>
        <c:axPos val="b"/>
        <c:numFmt formatCode="0%" sourceLinked="0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000">
                <a:latin typeface="Arial"/>
                <a:ea typeface="Arial"/>
                <a:cs typeface="Arial"/>
              </a:defRPr>
            </a:pPr>
            <a:endParaRPr lang="en-US"/>
          </a:p>
        </c:txPr>
        <c:crossAx val="210004224"/>
        <c:crosses val="max"/>
        <c:crossBetween val="between"/>
        <c:majorUnit val="0.1"/>
      </c:valAx>
    </c:plotArea>
    <c:legend>
      <c:legendPos val="b"/>
      <c:legendEntry>
        <c:idx val="6"/>
        <c:delete val="1"/>
      </c:legendEntry>
      <c:layout>
        <c:manualLayout>
          <c:xMode val="edge"/>
          <c:yMode val="edge"/>
          <c:x val="1.2295081967213115E-2"/>
          <c:y val="0.95164941646445134"/>
          <c:w val="0.97267759562841527"/>
          <c:h val="3.5771967183347367E-2"/>
        </c:manualLayout>
      </c:layout>
      <c:overlay val="0"/>
      <c:spPr>
        <a:noFill/>
      </c:spPr>
      <c:txPr>
        <a:bodyPr/>
        <a:lstStyle/>
        <a:p>
          <a:pPr>
            <a:defRPr sz="1000"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Arial"/>
                <a:ea typeface="Arial"/>
                <a:cs typeface="Arial"/>
              </a:defRPr>
            </a:pPr>
            <a:r>
              <a:rPr lang="da-DK" sz="1200"/>
              <a:t>Sp.12 Hvor meget kommer dit barn ud på en almindelig dag?</a:t>
            </a:r>
          </a:p>
          <a:p>
            <a:pPr>
              <a:defRPr>
                <a:latin typeface="Arial"/>
                <a:ea typeface="Arial"/>
                <a:cs typeface="Arial"/>
              </a:defRPr>
            </a:pPr>
            <a:r>
              <a:rPr lang="da-DK" sz="1000" b="0"/>
              <a:t>Base: (n=1006)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53ACAF"/>
            </a:solidFill>
            <a:ln w="25400">
              <a:noFill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1000"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'Data til grafer'!$A$104:$A$108</c:f>
              <c:strCache>
                <c:ptCount val="5"/>
                <c:pt idx="0">
                  <c:v>0-1 time</c:v>
                </c:pt>
                <c:pt idx="1">
                  <c:v>1-2 timer</c:v>
                </c:pt>
                <c:pt idx="2">
                  <c:v>2-3 timer</c:v>
                </c:pt>
                <c:pt idx="3">
                  <c:v>Mere end 3 timer</c:v>
                </c:pt>
                <c:pt idx="4">
                  <c:v>Ved ikke</c:v>
                </c:pt>
              </c:strCache>
            </c:strRef>
          </c:cat>
          <c:val>
            <c:numRef>
              <c:f>'Data til grafer'!$B$104:$B$108</c:f>
              <c:numCache>
                <c:formatCode>0%</c:formatCode>
                <c:ptCount val="5"/>
                <c:pt idx="0">
                  <c:v>0.11</c:v>
                </c:pt>
                <c:pt idx="1">
                  <c:v>0.48</c:v>
                </c:pt>
                <c:pt idx="2">
                  <c:v>0.28999999999999998</c:v>
                </c:pt>
                <c:pt idx="3">
                  <c:v>0.09</c:v>
                </c:pt>
                <c:pt idx="4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7"/>
        <c:axId val="241075712"/>
        <c:axId val="241077248"/>
      </c:barChart>
      <c:catAx>
        <c:axId val="24107571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000">
                <a:latin typeface="Arial"/>
                <a:ea typeface="Arial"/>
                <a:cs typeface="Arial"/>
              </a:defRPr>
            </a:pPr>
            <a:endParaRPr lang="en-US"/>
          </a:p>
        </c:txPr>
        <c:crossAx val="241077248"/>
        <c:crosses val="autoZero"/>
        <c:auto val="1"/>
        <c:lblAlgn val="ctr"/>
        <c:lblOffset val="100"/>
        <c:noMultiLvlLbl val="0"/>
      </c:catAx>
      <c:valAx>
        <c:axId val="241077248"/>
        <c:scaling>
          <c:orientation val="minMax"/>
          <c:max val="1"/>
          <c:min val="0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000">
                <a:latin typeface="Arial"/>
                <a:ea typeface="Arial"/>
                <a:cs typeface="Arial"/>
              </a:defRPr>
            </a:pPr>
            <a:endParaRPr lang="en-US"/>
          </a:p>
        </c:txPr>
        <c:crossAx val="241075712"/>
        <c:crosses val="autoZero"/>
        <c:crossBetween val="between"/>
        <c:majorUnit val="0.1"/>
      </c:valAx>
    </c:plotArea>
    <c:plotVisOnly val="1"/>
    <c:dispBlanksAs val="gap"/>
    <c:showDLblsOverMax val="0"/>
  </c:chart>
  <c:spPr>
    <a:noFill/>
    <a:ln w="9525"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Arial"/>
                <a:ea typeface="Arial"/>
                <a:cs typeface="Arial"/>
              </a:defRPr>
            </a:pPr>
            <a:r>
              <a:rPr lang="da-DK" sz="1200"/>
              <a:t>Sp.12a I hvilken grad sørger følgende for, at dit barn kommer ud?</a:t>
            </a:r>
          </a:p>
          <a:p>
            <a:pPr>
              <a:defRPr>
                <a:latin typeface="Arial"/>
                <a:ea typeface="Arial"/>
                <a:cs typeface="Arial"/>
              </a:defRPr>
            </a:pPr>
            <a:r>
              <a:rPr lang="da-DK" sz="1000" b="0"/>
              <a:t>Base: (n=1006)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1424293274816059"/>
          <c:y val="9.4979118176265698E-2"/>
          <c:w val="0.73960274945140048"/>
          <c:h val="0.8069601677148846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'Data til grafer'!$C$113</c:f>
              <c:strCache>
                <c:ptCount val="1"/>
                <c:pt idx="0">
                  <c:v>Slet ikke (1)</c:v>
                </c:pt>
              </c:strCache>
            </c:strRef>
          </c:tx>
          <c:spPr>
            <a:solidFill>
              <a:srgbClr val="B3221D"/>
            </a:solidFill>
            <a:ln w="25400">
              <a:noFill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'Data til grafer'!$B$114:$B$115</c:f>
              <c:strCache>
                <c:ptCount val="2"/>
                <c:pt idx="0">
                  <c:v>Dig selv eller en anden forælder</c:v>
                </c:pt>
                <c:pt idx="1">
                  <c:v>Daginstitutionen/skolen/SFO´en</c:v>
                </c:pt>
              </c:strCache>
            </c:strRef>
          </c:cat>
          <c:val>
            <c:numRef>
              <c:f>'Data til grafer'!$C$114:$C$115</c:f>
              <c:numCache>
                <c:formatCode>0%</c:formatCode>
                <c:ptCount val="2"/>
                <c:pt idx="1">
                  <c:v>0.06</c:v>
                </c:pt>
              </c:numCache>
            </c:numRef>
          </c:val>
        </c:ser>
        <c:ser>
          <c:idx val="1"/>
          <c:order val="1"/>
          <c:tx>
            <c:strRef>
              <c:f>'Data til grafer'!$D$113</c:f>
              <c:strCache>
                <c:ptCount val="1"/>
                <c:pt idx="0">
                  <c:v>I mindre grad (2)</c:v>
                </c:pt>
              </c:strCache>
            </c:strRef>
          </c:tx>
          <c:spPr>
            <a:solidFill>
              <a:srgbClr val="F15752"/>
            </a:solidFill>
            <a:ln w="25400">
              <a:noFill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1000"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'Data til grafer'!$B$114:$B$115</c:f>
              <c:strCache>
                <c:ptCount val="2"/>
                <c:pt idx="0">
                  <c:v>Dig selv eller en anden forælder</c:v>
                </c:pt>
                <c:pt idx="1">
                  <c:v>Daginstitutionen/skolen/SFO´en</c:v>
                </c:pt>
              </c:strCache>
            </c:strRef>
          </c:cat>
          <c:val>
            <c:numRef>
              <c:f>'Data til grafer'!$D$114:$D$115</c:f>
              <c:numCache>
                <c:formatCode>0%</c:formatCode>
                <c:ptCount val="2"/>
                <c:pt idx="0">
                  <c:v>0.1</c:v>
                </c:pt>
                <c:pt idx="1">
                  <c:v>0.04</c:v>
                </c:pt>
              </c:numCache>
            </c:numRef>
          </c:val>
        </c:ser>
        <c:ser>
          <c:idx val="2"/>
          <c:order val="2"/>
          <c:tx>
            <c:strRef>
              <c:f>'Data til grafer'!$E$113</c:f>
              <c:strCache>
                <c:ptCount val="1"/>
                <c:pt idx="0">
                  <c:v>I nogen grad (3)</c:v>
                </c:pt>
              </c:strCache>
            </c:strRef>
          </c:tx>
          <c:spPr>
            <a:solidFill>
              <a:srgbClr val="FFF150"/>
            </a:solidFill>
            <a:ln w="25400">
              <a:noFill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1000"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'Data til grafer'!$B$114:$B$115</c:f>
              <c:strCache>
                <c:ptCount val="2"/>
                <c:pt idx="0">
                  <c:v>Dig selv eller en anden forælder</c:v>
                </c:pt>
                <c:pt idx="1">
                  <c:v>Daginstitutionen/skolen/SFO´en</c:v>
                </c:pt>
              </c:strCache>
            </c:strRef>
          </c:cat>
          <c:val>
            <c:numRef>
              <c:f>'Data til grafer'!$E$114:$E$115</c:f>
              <c:numCache>
                <c:formatCode>0%</c:formatCode>
                <c:ptCount val="2"/>
                <c:pt idx="0">
                  <c:v>0.35</c:v>
                </c:pt>
                <c:pt idx="1">
                  <c:v>0.2</c:v>
                </c:pt>
              </c:numCache>
            </c:numRef>
          </c:val>
        </c:ser>
        <c:ser>
          <c:idx val="3"/>
          <c:order val="3"/>
          <c:tx>
            <c:strRef>
              <c:f>'Data til grafer'!$F$113</c:f>
              <c:strCache>
                <c:ptCount val="1"/>
                <c:pt idx="0">
                  <c:v>I høj grad (4)</c:v>
                </c:pt>
              </c:strCache>
            </c:strRef>
          </c:tx>
          <c:spPr>
            <a:solidFill>
              <a:srgbClr val="A9D94F"/>
            </a:solidFill>
            <a:ln w="25400">
              <a:noFill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1000"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'Data til grafer'!$B$114:$B$115</c:f>
              <c:strCache>
                <c:ptCount val="2"/>
                <c:pt idx="0">
                  <c:v>Dig selv eller en anden forælder</c:v>
                </c:pt>
                <c:pt idx="1">
                  <c:v>Daginstitutionen/skolen/SFO´en</c:v>
                </c:pt>
              </c:strCache>
            </c:strRef>
          </c:cat>
          <c:val>
            <c:numRef>
              <c:f>'Data til grafer'!$F$114:$F$115</c:f>
              <c:numCache>
                <c:formatCode>0%</c:formatCode>
                <c:ptCount val="2"/>
                <c:pt idx="0">
                  <c:v>0.36</c:v>
                </c:pt>
                <c:pt idx="1">
                  <c:v>0.43</c:v>
                </c:pt>
              </c:numCache>
            </c:numRef>
          </c:val>
        </c:ser>
        <c:ser>
          <c:idx val="4"/>
          <c:order val="4"/>
          <c:tx>
            <c:strRef>
              <c:f>'Data til grafer'!$G$113</c:f>
              <c:strCache>
                <c:ptCount val="1"/>
                <c:pt idx="0">
                  <c:v>I meget høj grad (5)</c:v>
                </c:pt>
              </c:strCache>
            </c:strRef>
          </c:tx>
          <c:spPr>
            <a:solidFill>
              <a:srgbClr val="6E9C1A"/>
            </a:solidFill>
            <a:ln w="25400">
              <a:noFill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'Data til grafer'!$B$114:$B$115</c:f>
              <c:strCache>
                <c:ptCount val="2"/>
                <c:pt idx="0">
                  <c:v>Dig selv eller en anden forælder</c:v>
                </c:pt>
                <c:pt idx="1">
                  <c:v>Daginstitutionen/skolen/SFO´en</c:v>
                </c:pt>
              </c:strCache>
            </c:strRef>
          </c:cat>
          <c:val>
            <c:numRef>
              <c:f>'Data til grafer'!$G$114:$G$115</c:f>
              <c:numCache>
                <c:formatCode>0%</c:formatCode>
                <c:ptCount val="2"/>
                <c:pt idx="0">
                  <c:v>0.18</c:v>
                </c:pt>
                <c:pt idx="1">
                  <c:v>0.22</c:v>
                </c:pt>
              </c:numCache>
            </c:numRef>
          </c:val>
        </c:ser>
        <c:ser>
          <c:idx val="5"/>
          <c:order val="5"/>
          <c:tx>
            <c:strRef>
              <c:f>'Data til grafer'!$H$113</c:f>
              <c:strCache>
                <c:ptCount val="1"/>
                <c:pt idx="0">
                  <c:v>Ved ikke</c:v>
                </c:pt>
              </c:strCache>
            </c:strRef>
          </c:tx>
          <c:spPr>
            <a:solidFill>
              <a:srgbClr val="A7A9AC"/>
            </a:solidFill>
            <a:ln w="25400">
              <a:noFill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'Data til grafer'!$B$114:$B$115</c:f>
              <c:strCache>
                <c:ptCount val="2"/>
                <c:pt idx="0">
                  <c:v>Dig selv eller en anden forælder</c:v>
                </c:pt>
                <c:pt idx="1">
                  <c:v>Daginstitutionen/skolen/SFO´en</c:v>
                </c:pt>
              </c:strCache>
            </c:strRef>
          </c:cat>
          <c:val>
            <c:numRef>
              <c:f>'Data til grafer'!$H$114:$H$115</c:f>
              <c:numCache>
                <c:formatCode>0%</c:formatCode>
                <c:ptCount val="2"/>
                <c:pt idx="0">
                  <c:v>0.01</c:v>
                </c:pt>
                <c:pt idx="1">
                  <c:v>0.04</c:v>
                </c:pt>
              </c:numCache>
            </c:numRef>
          </c:val>
        </c:ser>
        <c:ser>
          <c:idx val="6"/>
          <c:order val="6"/>
          <c:tx>
            <c:v>Mean</c:v>
          </c:tx>
          <c:invertIfNegative val="0"/>
          <c:dLbls>
            <c:dLbl>
              <c:idx val="0"/>
              <c:layout>
                <c:manualLayout>
                  <c:x val="-1.0756852114797125E-7"/>
                  <c:y val="4.9266577526865744E-2"/>
                </c:manualLayout>
              </c:layout>
              <c:tx>
                <c:rich>
                  <a:bodyPr/>
                  <a:lstStyle/>
                  <a:p>
                    <a:pPr algn="r">
                      <a:defRPr sz="1000"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Gennemsnit</a:t>
                    </a:r>
                  </a:p>
                  <a:p>
                    <a:pPr algn="r">
                      <a:defRPr sz="1000">
                        <a:latin typeface="Arial"/>
                        <a:ea typeface="Arial"/>
                        <a:cs typeface="Arial"/>
                      </a:defRPr>
                    </a:pPr>
                    <a:endParaRPr lang="en-US"/>
                  </a:p>
                  <a:p>
                    <a:pPr algn="r">
                      <a:defRPr sz="1000">
                        <a:latin typeface="Arial"/>
                        <a:ea typeface="Arial"/>
                        <a:cs typeface="Arial"/>
                      </a:defRPr>
                    </a:pPr>
                    <a:endParaRPr lang="en-US"/>
                  </a:p>
                  <a:p>
                    <a:pPr algn="r">
                      <a:defRPr sz="1000"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
3,62</a:t>
                    </a:r>
                  </a:p>
                </c:rich>
              </c:tx>
              <c:numFmt formatCode="0.00" sourceLinked="0"/>
              <c:spPr/>
              <c:dLblPos val="ctr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1"/>
              <c:layout/>
              <c:tx>
                <c:strRef>
                  <c:f>'Data til grafer'!$I$115</c:f>
                  <c:strCache>
                    <c:ptCount val="1"/>
                    <c:pt idx="0">
                      <c:v>3,74</c:v>
                    </c:pt>
                  </c:strCache>
                </c:strRef>
              </c:tx>
              <c:numFmt formatCode="0.00" sourceLinked="0"/>
              <c:spPr/>
              <c:txPr>
                <a:bodyPr/>
                <a:lstStyle/>
                <a:p>
                  <a:pPr algn="r">
                    <a:defRPr sz="1000"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inBase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inBase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Lit>
              <c:formatCode>General</c:formatCode>
              <c:ptCount val="2"/>
              <c:pt idx="0">
                <c:v>0</c:v>
              </c:pt>
              <c:pt idx="1">
                <c:v>0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1873664"/>
        <c:axId val="241875200"/>
      </c:barChart>
      <c:catAx>
        <c:axId val="241873664"/>
        <c:scaling>
          <c:orientation val="maxMin"/>
        </c:scaling>
        <c:delete val="0"/>
        <c:axPos val="l"/>
        <c:majorTickMark val="none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000">
                <a:latin typeface="Arial"/>
                <a:ea typeface="Arial"/>
                <a:cs typeface="Arial"/>
              </a:defRPr>
            </a:pPr>
            <a:endParaRPr lang="en-US"/>
          </a:p>
        </c:txPr>
        <c:crossAx val="241875200"/>
        <c:crosses val="autoZero"/>
        <c:auto val="1"/>
        <c:lblAlgn val="ctr"/>
        <c:lblOffset val="100"/>
        <c:noMultiLvlLbl val="0"/>
      </c:catAx>
      <c:valAx>
        <c:axId val="241875200"/>
        <c:scaling>
          <c:orientation val="minMax"/>
          <c:max val="1"/>
          <c:min val="0"/>
        </c:scaling>
        <c:delete val="0"/>
        <c:axPos val="b"/>
        <c:numFmt formatCode="0%" sourceLinked="0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000">
                <a:latin typeface="Arial"/>
                <a:ea typeface="Arial"/>
                <a:cs typeface="Arial"/>
              </a:defRPr>
            </a:pPr>
            <a:endParaRPr lang="en-US"/>
          </a:p>
        </c:txPr>
        <c:crossAx val="241873664"/>
        <c:crosses val="max"/>
        <c:crossBetween val="between"/>
        <c:majorUnit val="0.1"/>
      </c:valAx>
    </c:plotArea>
    <c:legend>
      <c:legendPos val="b"/>
      <c:legendEntry>
        <c:idx val="6"/>
        <c:delete val="1"/>
      </c:legendEntry>
      <c:layout>
        <c:manualLayout>
          <c:xMode val="edge"/>
          <c:yMode val="edge"/>
          <c:x val="1.2295081967213115E-2"/>
          <c:y val="0.95164941646445134"/>
          <c:w val="0.97267759562841527"/>
          <c:h val="3.5771967183347367E-2"/>
        </c:manualLayout>
      </c:layout>
      <c:overlay val="0"/>
      <c:spPr>
        <a:noFill/>
      </c:spPr>
      <c:txPr>
        <a:bodyPr/>
        <a:lstStyle/>
        <a:p>
          <a:pPr>
            <a:defRPr sz="1000"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48" cy="496253"/>
          </a:xfrm>
          <a:prstGeom prst="rect">
            <a:avLst/>
          </a:prstGeom>
        </p:spPr>
        <p:txBody>
          <a:bodyPr vert="horz" lIns="91406" tIns="45701" rIns="91406" bIns="45701" rtlCol="0"/>
          <a:lstStyle>
            <a:lvl1pPr algn="l" defTabSz="982655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643" y="0"/>
            <a:ext cx="2945448" cy="496253"/>
          </a:xfrm>
          <a:prstGeom prst="rect">
            <a:avLst/>
          </a:prstGeom>
        </p:spPr>
        <p:txBody>
          <a:bodyPr vert="horz" lIns="91406" tIns="45701" rIns="91406" bIns="45701" rtlCol="0"/>
          <a:lstStyle>
            <a:lvl1pPr algn="r" defTabSz="982655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2A46C5B-FB98-4C77-9302-2521D5932E96}" type="datetimeFigureOut">
              <a:rPr lang="da-DK"/>
              <a:pPr>
                <a:defRPr/>
              </a:pPr>
              <a:t>24-06-2013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800"/>
            <a:ext cx="2945448" cy="496252"/>
          </a:xfrm>
          <a:prstGeom prst="rect">
            <a:avLst/>
          </a:prstGeom>
        </p:spPr>
        <p:txBody>
          <a:bodyPr vert="horz" lIns="91406" tIns="45701" rIns="91406" bIns="45701" rtlCol="0" anchor="b"/>
          <a:lstStyle>
            <a:lvl1pPr algn="l" defTabSz="982655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643" y="9428800"/>
            <a:ext cx="2945448" cy="496252"/>
          </a:xfrm>
          <a:prstGeom prst="rect">
            <a:avLst/>
          </a:prstGeom>
        </p:spPr>
        <p:txBody>
          <a:bodyPr vert="horz" lIns="91406" tIns="45701" rIns="91406" bIns="45701" rtlCol="0" anchor="b"/>
          <a:lstStyle>
            <a:lvl1pPr algn="r" defTabSz="982655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B7FBE40-91F1-421F-9BC3-7EBB9C3BE515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64069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48" cy="496253"/>
          </a:xfrm>
          <a:prstGeom prst="rect">
            <a:avLst/>
          </a:prstGeom>
        </p:spPr>
        <p:txBody>
          <a:bodyPr vert="horz" lIns="91406" tIns="45701" rIns="91406" bIns="45701" rtlCol="0"/>
          <a:lstStyle>
            <a:lvl1pPr algn="l" defTabSz="982655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643" y="0"/>
            <a:ext cx="2945448" cy="496253"/>
          </a:xfrm>
          <a:prstGeom prst="rect">
            <a:avLst/>
          </a:prstGeom>
        </p:spPr>
        <p:txBody>
          <a:bodyPr vert="horz" lIns="91406" tIns="45701" rIns="91406" bIns="45701" rtlCol="0"/>
          <a:lstStyle>
            <a:lvl1pPr algn="r" defTabSz="982655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9513E0C-0D74-4447-9508-632F2DEAF323}" type="datetimeFigureOut">
              <a:rPr lang="da-DK"/>
              <a:pPr>
                <a:defRPr/>
              </a:pPr>
              <a:t>24-06-2013</a:t>
            </a:fld>
            <a:endParaRPr lang="da-DK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6" tIns="45701" rIns="91406" bIns="45701" rtlCol="0" anchor="ctr"/>
          <a:lstStyle/>
          <a:p>
            <a:pPr lvl="0"/>
            <a:endParaRPr lang="da-DK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085" y="4715192"/>
            <a:ext cx="5437506" cy="4466274"/>
          </a:xfrm>
          <a:prstGeom prst="rect">
            <a:avLst/>
          </a:prstGeom>
        </p:spPr>
        <p:txBody>
          <a:bodyPr vert="horz" lIns="91406" tIns="45701" rIns="91406" bIns="45701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a-DK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800"/>
            <a:ext cx="2945448" cy="496252"/>
          </a:xfrm>
          <a:prstGeom prst="rect">
            <a:avLst/>
          </a:prstGeom>
        </p:spPr>
        <p:txBody>
          <a:bodyPr vert="horz" lIns="91406" tIns="45701" rIns="91406" bIns="45701" rtlCol="0" anchor="b"/>
          <a:lstStyle>
            <a:lvl1pPr algn="l" defTabSz="982655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643" y="9428800"/>
            <a:ext cx="2945448" cy="496252"/>
          </a:xfrm>
          <a:prstGeom prst="rect">
            <a:avLst/>
          </a:prstGeom>
        </p:spPr>
        <p:txBody>
          <a:bodyPr vert="horz" lIns="91406" tIns="45701" rIns="91406" bIns="45701" rtlCol="0" anchor="b"/>
          <a:lstStyle>
            <a:lvl1pPr algn="r" defTabSz="982655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D2337A3-CA2C-4582-8D85-E50C2EBBA4B1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464732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584200" rtl="0" fontAlgn="base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292100" algn="l" defTabSz="584200" rtl="0" fontAlgn="base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584200" algn="l" defTabSz="584200" rtl="0" fontAlgn="base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877888" algn="l" defTabSz="584200" rtl="0" fontAlgn="base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169988" algn="l" defTabSz="584200" rtl="0" fontAlgn="base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463497" algn="l" defTabSz="58539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756197" algn="l" defTabSz="58539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048896" algn="l" defTabSz="58539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341596" algn="l" defTabSz="58539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0" y="4763"/>
            <a:ext cx="9144000" cy="6856412"/>
            <a:chOff x="0" y="381"/>
            <a:chExt cx="9144000" cy="6857238"/>
          </a:xfrm>
        </p:grpSpPr>
        <p:pic>
          <p:nvPicPr>
            <p:cNvPr id="5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1"/>
              <a:ext cx="9144000" cy="6857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0" y="2708982"/>
              <a:ext cx="9144000" cy="14400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8403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/>
            </a:p>
          </p:txBody>
        </p:sp>
      </p:grpSp>
      <p:pic>
        <p:nvPicPr>
          <p:cNvPr id="8" name="Picture 7" descr="X:\Marketing\YouGov logos\logos YouGov\Jpgs_rgb\10 YouGov with Brand Line (Vertical)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6" r="6549"/>
          <a:stretch>
            <a:fillRect/>
          </a:stretch>
        </p:blipFill>
        <p:spPr bwMode="auto">
          <a:xfrm>
            <a:off x="5867400" y="3135313"/>
            <a:ext cx="30480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51520" y="3501008"/>
            <a:ext cx="5904656" cy="288032"/>
          </a:xfrm>
          <a:prstGeom prst="rect">
            <a:avLst/>
          </a:prstGeom>
        </p:spPr>
        <p:txBody>
          <a:bodyPr/>
          <a:lstStyle>
            <a:lvl1pPr algn="ctr">
              <a:defRPr i="1" baseline="0">
                <a:solidFill>
                  <a:srgbClr val="EE2D27"/>
                </a:solidFill>
              </a:defRPr>
            </a:lvl1pPr>
            <a:lvl2pPr marL="492017" indent="0">
              <a:buNone/>
              <a:defRPr/>
            </a:lvl2pPr>
            <a:lvl3pPr marL="984033" indent="0">
              <a:buNone/>
              <a:defRPr/>
            </a:lvl3pPr>
            <a:lvl4pPr marL="1476050" indent="0">
              <a:buNone/>
              <a:defRPr/>
            </a:lvl4pPr>
            <a:lvl5pPr marL="1968068" indent="0"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1520" y="2996952"/>
            <a:ext cx="5904656" cy="504056"/>
          </a:xfrm>
        </p:spPr>
        <p:txBody>
          <a:bodyPr>
            <a:normAutofit/>
          </a:bodyPr>
          <a:lstStyle>
            <a:lvl1pPr algn="ctr">
              <a:defRPr sz="2200" b="1" baseline="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07538079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chart - Com box bottom and bo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539750" y="5229225"/>
            <a:ext cx="3895725" cy="720725"/>
          </a:xfrm>
          <a:prstGeom prst="wedgeRoundRectCallout">
            <a:avLst>
              <a:gd name="adj1" fmla="val -12"/>
              <a:gd name="adj2" fmla="val -97555"/>
              <a:gd name="adj3" fmla="val 16667"/>
            </a:avLst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84033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7" name="Rounded Rectangular Callout 6"/>
          <p:cNvSpPr/>
          <p:nvPr/>
        </p:nvSpPr>
        <p:spPr>
          <a:xfrm>
            <a:off x="4716463" y="5229225"/>
            <a:ext cx="3895725" cy="720725"/>
          </a:xfrm>
          <a:prstGeom prst="wedgeRoundRectCallout">
            <a:avLst>
              <a:gd name="adj1" fmla="val 1455"/>
              <a:gd name="adj2" fmla="val -97555"/>
              <a:gd name="adj3" fmla="val 16667"/>
            </a:avLst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84033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4"/>
          </p:nvPr>
        </p:nvSpPr>
        <p:spPr>
          <a:xfrm>
            <a:off x="467545" y="1051769"/>
            <a:ext cx="8208000" cy="1081087"/>
          </a:xfrm>
          <a:prstGeom prst="rect">
            <a:avLst/>
          </a:prstGeom>
          <a:solidFill>
            <a:srgbClr val="EE2D27"/>
          </a:solidFill>
        </p:spPr>
        <p:txBody>
          <a:bodyPr numCol="3" spcCol="180000">
            <a:normAutofit/>
          </a:bodyPr>
          <a:lstStyle>
            <a:lvl1pPr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469081" y="2276475"/>
            <a:ext cx="8207375" cy="2808288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a-DK" noProof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3C351-26E0-4522-872E-860DB03A780B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3CD411F3-6844-423D-8DD0-E8171DDCEE1F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811116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eft -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66974" y="1052736"/>
            <a:ext cx="3961010" cy="482453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da-DK" noProof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4717231" y="1052513"/>
            <a:ext cx="3959225" cy="4824412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a-DK" noProof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F1846-9E3E-47D2-9B72-83F7BACF519A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F5AD407E-D8B0-4A51-8FA8-1F024E58BEBB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345861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eft - Com box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67544" y="1052736"/>
            <a:ext cx="5904656" cy="482453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da-DK" noProof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7" name="Content Placeholder 11"/>
          <p:cNvSpPr>
            <a:spLocks noGrp="1"/>
          </p:cNvSpPr>
          <p:nvPr>
            <p:ph sz="quarter" idx="14"/>
          </p:nvPr>
        </p:nvSpPr>
        <p:spPr>
          <a:xfrm>
            <a:off x="6516216" y="1052736"/>
            <a:ext cx="2160240" cy="4824536"/>
          </a:xfrm>
          <a:prstGeom prst="rect">
            <a:avLst/>
          </a:prstGeom>
          <a:solidFill>
            <a:srgbClr val="EE2D27"/>
          </a:solidFill>
        </p:spPr>
        <p:txBody>
          <a:bodyPr spcCol="180000">
            <a:normAutofit/>
          </a:bodyPr>
          <a:lstStyle>
            <a:lvl1pPr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E1EDA-5ADC-4DCD-A16D-04092938ECDE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B4EAA4C8-FADD-41DA-A8E6-213D54A3891E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465620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 box left - 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2771800" y="1052736"/>
            <a:ext cx="5904000" cy="482453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da-DK" noProof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7" name="Content Placeholder 11"/>
          <p:cNvSpPr>
            <a:spLocks noGrp="1"/>
          </p:cNvSpPr>
          <p:nvPr>
            <p:ph sz="quarter" idx="14"/>
          </p:nvPr>
        </p:nvSpPr>
        <p:spPr>
          <a:xfrm>
            <a:off x="467544" y="1052736"/>
            <a:ext cx="2160240" cy="4824536"/>
          </a:xfrm>
          <a:prstGeom prst="rect">
            <a:avLst/>
          </a:prstGeom>
          <a:solidFill>
            <a:srgbClr val="EE2D27"/>
          </a:solidFill>
        </p:spPr>
        <p:txBody>
          <a:bodyPr spcCol="180000">
            <a:normAutofit/>
          </a:bodyPr>
          <a:lstStyle>
            <a:lvl1pPr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9823F-435B-4BD5-9289-B13D72BB93BE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6085C2F0-AB8E-4A9F-83C4-7697C79DB87D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642074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eft - 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66974" y="1052736"/>
            <a:ext cx="3961010" cy="302433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da-DK" noProof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10" name="Chart Placeholder 7"/>
          <p:cNvSpPr>
            <a:spLocks noGrp="1"/>
          </p:cNvSpPr>
          <p:nvPr>
            <p:ph type="chart" sz="quarter" idx="19"/>
          </p:nvPr>
        </p:nvSpPr>
        <p:spPr>
          <a:xfrm>
            <a:off x="4716016" y="1052736"/>
            <a:ext cx="3960440" cy="302433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da-DK" noProof="0"/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4"/>
          </p:nvPr>
        </p:nvSpPr>
        <p:spPr>
          <a:xfrm>
            <a:off x="441146" y="4221088"/>
            <a:ext cx="3960000" cy="1656184"/>
          </a:xfrm>
          <a:prstGeom prst="rect">
            <a:avLst/>
          </a:prstGeom>
          <a:solidFill>
            <a:srgbClr val="EE2D27"/>
          </a:solidFill>
        </p:spPr>
        <p:txBody>
          <a:bodyPr>
            <a:normAutofit/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0"/>
          </p:nvPr>
        </p:nvSpPr>
        <p:spPr>
          <a:xfrm>
            <a:off x="4716015" y="4221088"/>
            <a:ext cx="3960441" cy="1656184"/>
          </a:xfrm>
          <a:prstGeom prst="rect">
            <a:avLst/>
          </a:prstGeom>
          <a:solidFill>
            <a:srgbClr val="EE2D27"/>
          </a:solidFill>
        </p:spPr>
        <p:txBody>
          <a:bodyPr>
            <a:normAutofit/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3D1C1-A1A9-446A-890D-D0D002FAABB7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799E6E39-4AB7-46DA-94BF-C7A575E13F09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2497657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hart left - 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66974" y="1052736"/>
            <a:ext cx="3961010" cy="489654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da-DK" noProof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10" name="Chart Placeholder 7"/>
          <p:cNvSpPr>
            <a:spLocks noGrp="1"/>
          </p:cNvSpPr>
          <p:nvPr>
            <p:ph type="chart" sz="quarter" idx="19"/>
          </p:nvPr>
        </p:nvSpPr>
        <p:spPr>
          <a:xfrm>
            <a:off x="4716016" y="1052736"/>
            <a:ext cx="3960440" cy="489654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da-DK" noProof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F4561-5F6D-4793-B218-9AB382C4C77B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188FF462-6CF2-4E51-BD33-3B83CA5FD278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4041692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7"/>
          </p:nvPr>
        </p:nvSpPr>
        <p:spPr>
          <a:xfrm>
            <a:off x="469081" y="1052513"/>
            <a:ext cx="8207375" cy="482441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da-DK" noProof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DCC22-C919-42D9-89A4-45D152D4F402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44467004-F58C-4298-B4A8-49A85646CDAB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959868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table - Com box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7545" y="4868864"/>
            <a:ext cx="8208000" cy="1081087"/>
          </a:xfrm>
          <a:prstGeom prst="rect">
            <a:avLst/>
          </a:prstGeom>
          <a:solidFill>
            <a:srgbClr val="EE2D27"/>
          </a:solidFill>
        </p:spPr>
        <p:txBody>
          <a:bodyPr numCol="3" spcCol="180000">
            <a:normAutofit/>
          </a:bodyPr>
          <a:lstStyle>
            <a:lvl1pPr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8"/>
          </p:nvPr>
        </p:nvSpPr>
        <p:spPr>
          <a:xfrm>
            <a:off x="469081" y="1052513"/>
            <a:ext cx="8207375" cy="367188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da-DK" noProof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BF2A8-6B3F-4F2D-8BAF-2021EBE4E87D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1E1C961A-BE65-4DA6-8D11-6538C6765CE7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751974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left - Com box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7" name="Content Placeholder 11"/>
          <p:cNvSpPr>
            <a:spLocks noGrp="1"/>
          </p:cNvSpPr>
          <p:nvPr>
            <p:ph sz="quarter" idx="14"/>
          </p:nvPr>
        </p:nvSpPr>
        <p:spPr>
          <a:xfrm>
            <a:off x="6516216" y="1052736"/>
            <a:ext cx="2160240" cy="4824536"/>
          </a:xfrm>
          <a:prstGeom prst="rect">
            <a:avLst/>
          </a:prstGeom>
          <a:solidFill>
            <a:srgbClr val="EE2D27"/>
          </a:solidFill>
        </p:spPr>
        <p:txBody>
          <a:bodyPr spcCol="180000">
            <a:normAutofit/>
          </a:bodyPr>
          <a:lstStyle>
            <a:lvl1pPr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8"/>
          </p:nvPr>
        </p:nvSpPr>
        <p:spPr>
          <a:xfrm>
            <a:off x="468288" y="1052513"/>
            <a:ext cx="5903912" cy="482441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da-DK" noProof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64750-E809-4F31-AD08-586F7AF59917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7A848D37-594E-42BA-8CC3-BC1B1BD086C4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8142895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 box left - Tab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7" name="Content Placeholder 11"/>
          <p:cNvSpPr>
            <a:spLocks noGrp="1"/>
          </p:cNvSpPr>
          <p:nvPr>
            <p:ph sz="quarter" idx="14"/>
          </p:nvPr>
        </p:nvSpPr>
        <p:spPr>
          <a:xfrm>
            <a:off x="467544" y="1052736"/>
            <a:ext cx="2160240" cy="4824536"/>
          </a:xfrm>
          <a:prstGeom prst="rect">
            <a:avLst/>
          </a:prstGeom>
          <a:solidFill>
            <a:srgbClr val="EE2D27"/>
          </a:solidFill>
        </p:spPr>
        <p:txBody>
          <a:bodyPr spcCol="180000">
            <a:normAutofit/>
          </a:bodyPr>
          <a:lstStyle>
            <a:lvl1pPr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8"/>
          </p:nvPr>
        </p:nvSpPr>
        <p:spPr>
          <a:xfrm>
            <a:off x="2772543" y="1052513"/>
            <a:ext cx="5903913" cy="482441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da-DK" noProof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66E11-7DEE-4BDB-87D0-5B0A39ED34F9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5BD50512-E004-419B-88B0-835CA16C582B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628169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67544" y="1052736"/>
            <a:ext cx="8208000" cy="482453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da-DK" noProof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ED4AF-BAFE-4F19-A2C7-93BD8940FC55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68D3AFB5-2054-46A4-8452-C5217167F15B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24810987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Picture right w com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716463" y="4869160"/>
            <a:ext cx="3960000" cy="1008783"/>
          </a:xfrm>
          <a:prstGeom prst="rect">
            <a:avLst/>
          </a:prstGeom>
          <a:solidFill>
            <a:srgbClr val="EE2D27"/>
          </a:solidFill>
        </p:spPr>
        <p:txBody>
          <a:bodyPr>
            <a:normAutofit/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716463" y="1053530"/>
            <a:ext cx="3960000" cy="359960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da-DK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468759" y="1052513"/>
            <a:ext cx="3959225" cy="4824412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a-DK" noProof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93C47-C0DA-43CA-A6D8-8996204FF42B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5D4879D8-83C0-4EE6-ADE1-39434647FEF0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9355889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716463" y="1053530"/>
            <a:ext cx="3960000" cy="482441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da-DK" noProof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468759" y="1052513"/>
            <a:ext cx="3959225" cy="4824412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a-DK" noProof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216EB-F6DC-4D52-A414-995A2FB87FA1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812C1F4F-231D-4F05-8406-0EC9C1F8466D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632338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68313" y="1052736"/>
            <a:ext cx="8208000" cy="482441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da-DK" noProof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67DF6-52A1-41DF-A85E-51960AB9EE11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D18FA2F9-9A27-4529-899E-F84DFEB827C0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75140814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picture with com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68313" y="1052736"/>
            <a:ext cx="8208000" cy="370214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da-DK" noProof="0"/>
          </a:p>
        </p:txBody>
      </p:sp>
      <p:sp>
        <p:nvSpPr>
          <p:cNvPr id="7" name="Content Placeholder 11"/>
          <p:cNvSpPr>
            <a:spLocks noGrp="1"/>
          </p:cNvSpPr>
          <p:nvPr>
            <p:ph sz="quarter" idx="14"/>
          </p:nvPr>
        </p:nvSpPr>
        <p:spPr>
          <a:xfrm>
            <a:off x="467545" y="4868864"/>
            <a:ext cx="8208000" cy="1081087"/>
          </a:xfrm>
          <a:prstGeom prst="rect">
            <a:avLst/>
          </a:prstGeom>
          <a:solidFill>
            <a:srgbClr val="EE2D27"/>
          </a:solidFill>
        </p:spPr>
        <p:txBody>
          <a:bodyPr numCol="3" spcCol="180000">
            <a:normAutofit/>
          </a:bodyPr>
          <a:lstStyle>
            <a:lvl1pPr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E46E2-E3AE-4DF0-A1BA-040CB7A4F81E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DC3737ED-1670-4F0A-9AE8-BE3A1994C28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33348049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3132000" y="1989000"/>
            <a:ext cx="2880000" cy="2880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da-DK" noProof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A723C-85B8-4DA8-B9D3-D86EA0719E75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7A0C51A4-5BDF-46E5-8E86-AF7291A86E00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2017189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l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989138"/>
            <a:ext cx="28797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3F6D0-939E-4070-A51C-D34D86C0954A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D9FB6B91-410A-43AC-B921-2A2DDF38E5CF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3255272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>
            <a:grpSpLocks noChangeAspect="1"/>
          </p:cNvGrpSpPr>
          <p:nvPr/>
        </p:nvGrpSpPr>
        <p:grpSpPr bwMode="auto">
          <a:xfrm>
            <a:off x="0" y="0"/>
            <a:ext cx="9144000" cy="6858000"/>
            <a:chOff x="0" y="381"/>
            <a:chExt cx="9144000" cy="6857238"/>
          </a:xfrm>
        </p:grpSpPr>
        <p:pic>
          <p:nvPicPr>
            <p:cNvPr id="4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1"/>
              <a:ext cx="9144000" cy="6857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0" y="2708355"/>
              <a:ext cx="9144000" cy="14412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8403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/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42492" y="3176972"/>
            <a:ext cx="6059016" cy="504056"/>
          </a:xfrm>
        </p:spPr>
        <p:txBody>
          <a:bodyPr>
            <a:normAutofit/>
          </a:bodyPr>
          <a:lstStyle>
            <a:lvl1pPr algn="ctr">
              <a:defRPr sz="2000" baseline="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109038178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de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6088"/>
            <a:ext cx="9144000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2071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540" tIns="29270" rIns="58540" bIns="29270" anchor="ctr"/>
          <a:lstStyle/>
          <a:p>
            <a:pPr algn="ctr" defTabSz="984033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51520" y="3501008"/>
            <a:ext cx="8640960" cy="288032"/>
          </a:xfrm>
          <a:prstGeom prst="rect">
            <a:avLst/>
          </a:prstGeom>
        </p:spPr>
        <p:txBody>
          <a:bodyPr/>
          <a:lstStyle>
            <a:lvl1pPr algn="ctr">
              <a:defRPr i="1" baseline="0">
                <a:solidFill>
                  <a:srgbClr val="EE2D27"/>
                </a:solidFill>
              </a:defRPr>
            </a:lvl1pPr>
            <a:lvl2pPr marL="492017" indent="0">
              <a:buNone/>
              <a:defRPr/>
            </a:lvl2pPr>
            <a:lvl3pPr marL="984033" indent="0">
              <a:buNone/>
              <a:defRPr/>
            </a:lvl3pPr>
            <a:lvl4pPr marL="1476050" indent="0">
              <a:buNone/>
              <a:defRPr/>
            </a:lvl4pPr>
            <a:lvl5pPr marL="1968068" indent="0"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1520" y="2996952"/>
            <a:ext cx="8640960" cy="504056"/>
          </a:xfrm>
        </p:spPr>
        <p:txBody>
          <a:bodyPr>
            <a:normAutofit/>
          </a:bodyPr>
          <a:lstStyle>
            <a:lvl1pPr algn="ctr">
              <a:defRPr sz="2200" b="1" baseline="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88005670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469081" y="1052513"/>
            <a:ext cx="8207375" cy="4824412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a-DK" noProof="0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D6AC8-3D08-44C9-B875-C3B2CA511E9C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B78DE42D-95FC-4C3E-B261-3CA52780192A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823884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Chart right w com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715446" y="1052736"/>
            <a:ext cx="3960000" cy="355912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da-DK" noProof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716463" y="4869160"/>
            <a:ext cx="3960000" cy="1008783"/>
          </a:xfrm>
          <a:prstGeom prst="rect">
            <a:avLst/>
          </a:prstGeom>
          <a:solidFill>
            <a:srgbClr val="EE2D27"/>
          </a:solidFill>
        </p:spPr>
        <p:txBody>
          <a:bodyPr>
            <a:normAutofit/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468759" y="1052513"/>
            <a:ext cx="3959225" cy="4824412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a-DK" noProof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B82BF-7C26-4990-BC59-94272D3EC81D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BFE1694D-C3D2-483B-BB04-293CFEE6D5A4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389425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715446" y="1052736"/>
            <a:ext cx="3960000" cy="482453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da-DK" noProof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468759" y="1052513"/>
            <a:ext cx="3959225" cy="4824412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a-DK" noProof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366D4-F7C1-44C7-B539-25708A937BC4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B94165CC-E474-4A3D-9401-F6A5C9F15CFC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119876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468759" y="1052513"/>
            <a:ext cx="3959225" cy="4824412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a-DK" noProof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26"/>
          </p:nvPr>
        </p:nvSpPr>
        <p:spPr>
          <a:xfrm>
            <a:off x="4717231" y="1052736"/>
            <a:ext cx="3959225" cy="4824412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a-DK" noProof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79651-A1C2-46F7-908C-3213566D6E5A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83567E13-AC1B-4238-87C1-D32B5E8E8F2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97301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Two Char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715446" y="1052736"/>
            <a:ext cx="3960000" cy="237626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da-DK" noProof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10" name="Chart Placeholder 7"/>
          <p:cNvSpPr>
            <a:spLocks noGrp="1"/>
          </p:cNvSpPr>
          <p:nvPr>
            <p:ph type="chart" sz="quarter" idx="19"/>
          </p:nvPr>
        </p:nvSpPr>
        <p:spPr>
          <a:xfrm>
            <a:off x="4716016" y="3501008"/>
            <a:ext cx="3960000" cy="237626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da-DK" noProof="0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68759" y="1052513"/>
            <a:ext cx="3959225" cy="4824412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a-DK" noProof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FF3B4-6164-4806-B761-D8EB5782E3BC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F2CCFDC1-6D71-486D-B578-91559B3F48DD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5252870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hart - Com box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67544" y="1052736"/>
            <a:ext cx="8208000" cy="367240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da-DK" noProof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7545" y="4868864"/>
            <a:ext cx="8208000" cy="1081087"/>
          </a:xfrm>
          <a:prstGeom prst="rect">
            <a:avLst/>
          </a:prstGeom>
          <a:solidFill>
            <a:srgbClr val="EE2D27"/>
          </a:solidFill>
        </p:spPr>
        <p:txBody>
          <a:bodyPr numCol="3" spcCol="180000">
            <a:normAutofit/>
          </a:bodyPr>
          <a:lstStyle>
            <a:lvl1pPr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D08E2-EEF8-419F-BFE3-1157FB86613B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8A9B74C4-306D-42EA-8DFF-21530AF1296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699149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2071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540" tIns="29270" rIns="58540" bIns="29270" anchor="ctr"/>
          <a:lstStyle/>
          <a:p>
            <a:pPr algn="ctr" defTabSz="984033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1027" name="Title Placeholder 18"/>
          <p:cNvSpPr>
            <a:spLocks noGrp="1"/>
          </p:cNvSpPr>
          <p:nvPr>
            <p:ph type="title"/>
          </p:nvPr>
        </p:nvSpPr>
        <p:spPr bwMode="auto">
          <a:xfrm>
            <a:off x="468313" y="65088"/>
            <a:ext cx="60594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da-DK" smtClean="0"/>
          </a:p>
        </p:txBody>
      </p:sp>
      <p:pic>
        <p:nvPicPr>
          <p:cNvPr id="1028" name="Picture 4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6308725"/>
            <a:ext cx="280828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449263" y="6097588"/>
            <a:ext cx="8245475" cy="0"/>
          </a:xfrm>
          <a:prstGeom prst="line">
            <a:avLst/>
          </a:prstGeom>
          <a:ln w="19050">
            <a:solidFill>
              <a:srgbClr val="EE2D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6659563" y="12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84033" fontAlgn="auto">
              <a:spcBef>
                <a:spcPts val="0"/>
              </a:spcBef>
              <a:spcAft>
                <a:spcPts val="0"/>
              </a:spcAft>
              <a:defRPr sz="800" b="1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B80263-3249-484C-BC0B-8C5F77A54545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560763" y="6308725"/>
            <a:ext cx="201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84033" fontAlgn="auto">
              <a:spcBef>
                <a:spcPts val="0"/>
              </a:spcBef>
              <a:spcAft>
                <a:spcPts val="0"/>
              </a:spcAft>
              <a:defRPr sz="800" b="1" smtClean="0">
                <a:solidFill>
                  <a:srgbClr val="6D6F7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9263" y="63087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84033" fontAlgn="auto">
              <a:spcBef>
                <a:spcPts val="0"/>
              </a:spcBef>
              <a:spcAft>
                <a:spcPts val="0"/>
              </a:spcAft>
              <a:defRPr sz="800" b="1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a-DK"/>
              <a:t>Side </a:t>
            </a:r>
            <a:fld id="{57108883-1FF0-4388-9ADF-8E1858F35FBB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sp>
        <p:nvSpPr>
          <p:cNvPr id="1033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468313" y="10509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690" r:id="rId2"/>
    <p:sldLayoutId id="2147483712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713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09" r:id="rId23"/>
    <p:sldLayoutId id="2147483710" r:id="rId24"/>
    <p:sldLayoutId id="2147483714" r:id="rId25"/>
    <p:sldLayoutId id="2147483715" r:id="rId26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82663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chemeClr val="bg1"/>
          </a:solidFill>
          <a:latin typeface="+mj-lt"/>
          <a:ea typeface="+mj-ea"/>
          <a:cs typeface="Arial" pitchFamily="34" charset="0"/>
        </a:defRPr>
      </a:lvl1pPr>
      <a:lvl2pPr algn="l" defTabSz="982663" rtl="0" eaLnBrk="1" fontAlgn="base" hangingPunct="1">
        <a:spcBef>
          <a:spcPct val="0"/>
        </a:spcBef>
        <a:spcAft>
          <a:spcPct val="0"/>
        </a:spcAft>
        <a:defRPr sz="1700" b="1">
          <a:solidFill>
            <a:schemeClr val="bg1"/>
          </a:solidFill>
          <a:latin typeface="Georgia" pitchFamily="18" charset="0"/>
          <a:cs typeface="Arial" charset="0"/>
        </a:defRPr>
      </a:lvl2pPr>
      <a:lvl3pPr algn="l" defTabSz="982663" rtl="0" eaLnBrk="1" fontAlgn="base" hangingPunct="1">
        <a:spcBef>
          <a:spcPct val="0"/>
        </a:spcBef>
        <a:spcAft>
          <a:spcPct val="0"/>
        </a:spcAft>
        <a:defRPr sz="1700" b="1">
          <a:solidFill>
            <a:schemeClr val="bg1"/>
          </a:solidFill>
          <a:latin typeface="Georgia" pitchFamily="18" charset="0"/>
          <a:cs typeface="Arial" charset="0"/>
        </a:defRPr>
      </a:lvl3pPr>
      <a:lvl4pPr algn="l" defTabSz="982663" rtl="0" eaLnBrk="1" fontAlgn="base" hangingPunct="1">
        <a:spcBef>
          <a:spcPct val="0"/>
        </a:spcBef>
        <a:spcAft>
          <a:spcPct val="0"/>
        </a:spcAft>
        <a:defRPr sz="1700" b="1">
          <a:solidFill>
            <a:schemeClr val="bg1"/>
          </a:solidFill>
          <a:latin typeface="Georgia" pitchFamily="18" charset="0"/>
          <a:cs typeface="Arial" charset="0"/>
        </a:defRPr>
      </a:lvl4pPr>
      <a:lvl5pPr algn="l" defTabSz="982663" rtl="0" eaLnBrk="1" fontAlgn="base" hangingPunct="1">
        <a:spcBef>
          <a:spcPct val="0"/>
        </a:spcBef>
        <a:spcAft>
          <a:spcPct val="0"/>
        </a:spcAft>
        <a:defRPr sz="1700" b="1">
          <a:solidFill>
            <a:schemeClr val="bg1"/>
          </a:solidFill>
          <a:latin typeface="Georgia" pitchFamily="18" charset="0"/>
          <a:cs typeface="Arial" charset="0"/>
        </a:defRPr>
      </a:lvl5pPr>
      <a:lvl6pPr marL="457200" algn="l" defTabSz="982663" rtl="0" eaLnBrk="1" fontAlgn="base" hangingPunct="1">
        <a:spcBef>
          <a:spcPct val="0"/>
        </a:spcBef>
        <a:spcAft>
          <a:spcPct val="0"/>
        </a:spcAft>
        <a:defRPr sz="1700" b="1">
          <a:solidFill>
            <a:schemeClr val="bg1"/>
          </a:solidFill>
          <a:latin typeface="Georgia" pitchFamily="18" charset="0"/>
          <a:cs typeface="Arial" charset="0"/>
        </a:defRPr>
      </a:lvl6pPr>
      <a:lvl7pPr marL="914400" algn="l" defTabSz="982663" rtl="0" eaLnBrk="1" fontAlgn="base" hangingPunct="1">
        <a:spcBef>
          <a:spcPct val="0"/>
        </a:spcBef>
        <a:spcAft>
          <a:spcPct val="0"/>
        </a:spcAft>
        <a:defRPr sz="1700" b="1">
          <a:solidFill>
            <a:schemeClr val="bg1"/>
          </a:solidFill>
          <a:latin typeface="Georgia" pitchFamily="18" charset="0"/>
          <a:cs typeface="Arial" charset="0"/>
        </a:defRPr>
      </a:lvl7pPr>
      <a:lvl8pPr marL="1371600" algn="l" defTabSz="982663" rtl="0" eaLnBrk="1" fontAlgn="base" hangingPunct="1">
        <a:spcBef>
          <a:spcPct val="0"/>
        </a:spcBef>
        <a:spcAft>
          <a:spcPct val="0"/>
        </a:spcAft>
        <a:defRPr sz="1700" b="1">
          <a:solidFill>
            <a:schemeClr val="bg1"/>
          </a:solidFill>
          <a:latin typeface="Georgia" pitchFamily="18" charset="0"/>
          <a:cs typeface="Arial" charset="0"/>
        </a:defRPr>
      </a:lvl8pPr>
      <a:lvl9pPr marL="1828800" algn="l" defTabSz="982663" rtl="0" eaLnBrk="1" fontAlgn="base" hangingPunct="1">
        <a:spcBef>
          <a:spcPct val="0"/>
        </a:spcBef>
        <a:spcAft>
          <a:spcPct val="0"/>
        </a:spcAft>
        <a:defRPr sz="1700" b="1">
          <a:solidFill>
            <a:schemeClr val="bg1"/>
          </a:solidFill>
          <a:latin typeface="Georgia" pitchFamily="18" charset="0"/>
          <a:cs typeface="Arial" charset="0"/>
        </a:defRPr>
      </a:lvl9pPr>
    </p:titleStyle>
    <p:bodyStyle>
      <a:lvl1pPr algn="l" defTabSz="982663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444500" indent="-269875" algn="l" defTabSz="982663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lr>
          <a:srgbClr val="EE2D27"/>
        </a:buClr>
        <a:buSzPct val="95000"/>
        <a:buFont typeface="Arial" charset="0"/>
        <a:buChar char="►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714375" indent="-269875" algn="l" defTabSz="982663" rtl="0" eaLnBrk="1" fontAlgn="base" hangingPunct="1">
        <a:lnSpc>
          <a:spcPts val="1300"/>
        </a:lnSpc>
        <a:spcBef>
          <a:spcPct val="20000"/>
        </a:spcBef>
        <a:spcAft>
          <a:spcPct val="0"/>
        </a:spcAft>
        <a:buClr>
          <a:srgbClr val="EE2D27"/>
        </a:buClr>
        <a:buSzPct val="105000"/>
        <a:buFont typeface="Arial" charset="0"/>
        <a:buChar char="&gt;"/>
        <a:defRPr sz="1200" i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85838" indent="-285750" algn="l" defTabSz="982663" rtl="0" eaLnBrk="1" fontAlgn="base" hangingPunct="1">
        <a:lnSpc>
          <a:spcPts val="1300"/>
        </a:lnSpc>
        <a:spcBef>
          <a:spcPct val="20000"/>
        </a:spcBef>
        <a:spcAft>
          <a:spcPct val="0"/>
        </a:spcAft>
        <a:buClr>
          <a:srgbClr val="EE2D27"/>
        </a:buClr>
        <a:buSzPct val="105000"/>
        <a:buFont typeface="Arial" charset="0"/>
        <a:buChar char="&gt;"/>
        <a:defRPr sz="1200" i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250950" indent="-285750" algn="l" defTabSz="982663" rtl="0" eaLnBrk="1" fontAlgn="base" hangingPunct="1">
        <a:lnSpc>
          <a:spcPts val="1300"/>
        </a:lnSpc>
        <a:spcBef>
          <a:spcPct val="20000"/>
        </a:spcBef>
        <a:spcAft>
          <a:spcPct val="0"/>
        </a:spcAft>
        <a:buClr>
          <a:srgbClr val="EE2D27"/>
        </a:buClr>
        <a:buSzPct val="105000"/>
        <a:buFont typeface="Arial" charset="0"/>
        <a:buChar char="&gt;"/>
        <a:defRPr sz="1200" i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706093" indent="-246008" algn="l" defTabSz="98403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198110" indent="-246008" algn="l" defTabSz="98403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690127" indent="-246008" algn="l" defTabSz="98403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182144" indent="-246008" algn="l" defTabSz="98403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8403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2017" algn="l" defTabSz="98403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4033" algn="l" defTabSz="98403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76050" algn="l" defTabSz="98403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68068" algn="l" defTabSz="98403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0085" algn="l" defTabSz="98403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52102" algn="l" defTabSz="98403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44119" algn="l" defTabSz="98403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36135" algn="l" defTabSz="98403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8D6693AD-8595-4B8F-9642-644FDBA083A2}" type="datetime1">
              <a:rPr lang="da-DK" smtClean="0"/>
              <a:t>24-06-2013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YouGov</a:t>
            </a: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Side </a:t>
            </a:r>
            <a:fld id="{68D3AFB5-2054-46A4-8452-C5217167F15B}" type="slidenum">
              <a:rPr lang="da-DK" smtClean="0"/>
              <a:pPr>
                <a:defRPr/>
              </a:pPr>
              <a:t>1</a:t>
            </a:fld>
            <a:endParaRPr lang="da-DK"/>
          </a:p>
        </p:txBody>
      </p:sp>
      <p:graphicFrame>
        <p:nvGraphicFramePr>
          <p:cNvPr id="7" name="Chart Placeholder 6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553008079"/>
              </p:ext>
            </p:extLst>
          </p:nvPr>
        </p:nvGraphicFramePr>
        <p:xfrm>
          <a:off x="0" y="1052513"/>
          <a:ext cx="9143999" cy="4824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45060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9B17A919-82A1-4ACF-BD23-FCA93A6A6B46}" type="datetime1">
              <a:rPr lang="da-DK" smtClean="0"/>
              <a:t>24-06-2013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YouGov</a:t>
            </a: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Side </a:t>
            </a:r>
            <a:fld id="{68D3AFB5-2054-46A4-8452-C5217167F15B}" type="slidenum">
              <a:rPr lang="da-DK" smtClean="0"/>
              <a:pPr>
                <a:defRPr/>
              </a:pPr>
              <a:t>2</a:t>
            </a:fld>
            <a:endParaRPr lang="da-DK"/>
          </a:p>
        </p:txBody>
      </p:sp>
      <p:graphicFrame>
        <p:nvGraphicFramePr>
          <p:cNvPr id="7" name="Chart Placeholder 6"/>
          <p:cNvGraphicFramePr>
            <a:graphicFrameLocks noGrp="1"/>
          </p:cNvGraphicFramePr>
          <p:nvPr>
            <p:ph type="chart" sz="quarter" idx="13"/>
          </p:nvPr>
        </p:nvGraphicFramePr>
        <p:xfrm>
          <a:off x="468313" y="1052513"/>
          <a:ext cx="8207375" cy="4824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1285053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4069A242-5F68-4DCB-9CA7-62CEEE8B7BA6}" type="datetime1">
              <a:rPr lang="da-DK" smtClean="0"/>
              <a:t>24-06-2013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YouGov</a:t>
            </a: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Side </a:t>
            </a:r>
            <a:fld id="{68D3AFB5-2054-46A4-8452-C5217167F15B}" type="slidenum">
              <a:rPr lang="da-DK" smtClean="0"/>
              <a:pPr>
                <a:defRPr/>
              </a:pPr>
              <a:t>3</a:t>
            </a:fld>
            <a:endParaRPr lang="da-DK"/>
          </a:p>
        </p:txBody>
      </p:sp>
      <p:graphicFrame>
        <p:nvGraphicFramePr>
          <p:cNvPr id="7" name="Chart Placeholder 6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4071290930"/>
              </p:ext>
            </p:extLst>
          </p:nvPr>
        </p:nvGraphicFramePr>
        <p:xfrm>
          <a:off x="0" y="1052513"/>
          <a:ext cx="9143999" cy="4824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130052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K_master_PPT_temp_97-2003">
  <a:themeElements>
    <a:clrScheme name="YouGov Them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53ACAF"/>
      </a:accent1>
      <a:accent2>
        <a:srgbClr val="93D023"/>
      </a:accent2>
      <a:accent3>
        <a:srgbClr val="D37523"/>
      </a:accent3>
      <a:accent4>
        <a:srgbClr val="87C1C4"/>
      </a:accent4>
      <a:accent5>
        <a:srgbClr val="C4E587"/>
      </a:accent5>
      <a:accent6>
        <a:srgbClr val="D3975B"/>
      </a:accent6>
      <a:hlink>
        <a:srgbClr val="EE2D27"/>
      </a:hlink>
      <a:folHlink>
        <a:srgbClr val="6D6F71"/>
      </a:folHlink>
    </a:clrScheme>
    <a:fontScheme name="Custom 1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DK_master_PPT_temp_97-2003</Template>
  <TotalTime>0</TotalTime>
  <Words>77</Words>
  <Application>Microsoft Office PowerPoint</Application>
  <PresentationFormat>On-screen Show (4:3)</PresentationFormat>
  <Paragraphs>25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DK_master_PPT_temp_97-2003</vt:lpstr>
      <vt:lpstr>PowerPoint Presentation</vt:lpstr>
      <vt:lpstr>PowerPoint Presentation</vt:lpstr>
      <vt:lpstr>PowerPoint Presentation</vt:lpstr>
    </vt:vector>
  </TitlesOfParts>
  <Company>YouGov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Kristian Preben Nielsen</dc:creator>
  <cp:lastModifiedBy>Nielsen, Anne-Mette</cp:lastModifiedBy>
  <cp:revision>4</cp:revision>
  <cp:lastPrinted>2013-04-18T12:51:00Z</cp:lastPrinted>
  <dcterms:created xsi:type="dcterms:W3CDTF">2013-04-18T12:32:39Z</dcterms:created>
  <dcterms:modified xsi:type="dcterms:W3CDTF">2013-06-24T09:34:17Z</dcterms:modified>
</cp:coreProperties>
</file>